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charts/chart24.xml" ContentType="application/vnd.openxmlformats-officedocument.drawingml.chart+xml"/>
  <Override PartName="/ppt/theme/themeOverride24.xml" ContentType="application/vnd.openxmlformats-officedocument.themeOverr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charts/chart36.xml" ContentType="application/vnd.openxmlformats-officedocument.drawingml.chart+xml"/>
  <Override PartName="/ppt/theme/themeOverride36.xml" ContentType="application/vnd.openxmlformats-officedocument.themeOverride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charts/chart39.xml" ContentType="application/vnd.openxmlformats-officedocument.drawingml.chart+xml"/>
  <Override PartName="/ppt/theme/themeOverride39.xml" ContentType="application/vnd.openxmlformats-officedocument.themeOverride+xml"/>
  <Override PartName="/ppt/charts/chart40.xml" ContentType="application/vnd.openxmlformats-officedocument.drawingml.chart+xml"/>
  <Override PartName="/ppt/theme/themeOverride40.xml" ContentType="application/vnd.openxmlformats-officedocument.themeOverride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78" r:id="rId11"/>
    <p:sldId id="379" r:id="rId12"/>
    <p:sldId id="380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34" r:id="rId21"/>
    <p:sldId id="373" r:id="rId22"/>
    <p:sldId id="372" r:id="rId23"/>
    <p:sldId id="413" r:id="rId24"/>
    <p:sldId id="374" r:id="rId25"/>
    <p:sldId id="377" r:id="rId26"/>
    <p:sldId id="310" r:id="rId27"/>
    <p:sldId id="311" r:id="rId28"/>
    <p:sldId id="312" r:id="rId29"/>
    <p:sldId id="414" r:id="rId30"/>
    <p:sldId id="313" r:id="rId31"/>
    <p:sldId id="364" r:id="rId32"/>
    <p:sldId id="366" r:id="rId33"/>
    <p:sldId id="396" r:id="rId34"/>
    <p:sldId id="397" r:id="rId35"/>
    <p:sldId id="295" r:id="rId36"/>
    <p:sldId id="296" r:id="rId37"/>
    <p:sldId id="297" r:id="rId38"/>
    <p:sldId id="298" r:id="rId39"/>
    <p:sldId id="300" r:id="rId40"/>
    <p:sldId id="415" r:id="rId41"/>
    <p:sldId id="301" r:id="rId42"/>
    <p:sldId id="367" r:id="rId43"/>
    <p:sldId id="303" r:id="rId44"/>
    <p:sldId id="304" r:id="rId45"/>
    <p:sldId id="321" r:id="rId46"/>
    <p:sldId id="290" r:id="rId47"/>
    <p:sldId id="363" r:id="rId48"/>
    <p:sldId id="437" r:id="rId49"/>
    <p:sldId id="433" r:id="rId50"/>
    <p:sldId id="291" r:id="rId51"/>
    <p:sldId id="357" r:id="rId52"/>
    <p:sldId id="360" r:id="rId53"/>
    <p:sldId id="276" r:id="rId54"/>
    <p:sldId id="281" r:id="rId55"/>
    <p:sldId id="400" r:id="rId56"/>
    <p:sldId id="361" r:id="rId57"/>
    <p:sldId id="283" r:id="rId58"/>
    <p:sldId id="285" r:id="rId59"/>
    <p:sldId id="284" r:id="rId60"/>
    <p:sldId id="399" r:id="rId61"/>
    <p:sldId id="408" r:id="rId62"/>
    <p:sldId id="409" r:id="rId63"/>
    <p:sldId id="412" r:id="rId64"/>
    <p:sldId id="406" r:id="rId65"/>
    <p:sldId id="418" r:id="rId66"/>
    <p:sldId id="419" r:id="rId67"/>
    <p:sldId id="420" r:id="rId68"/>
    <p:sldId id="421" r:id="rId69"/>
    <p:sldId id="422" r:id="rId70"/>
    <p:sldId id="423" r:id="rId71"/>
    <p:sldId id="424" r:id="rId72"/>
    <p:sldId id="425" r:id="rId73"/>
    <p:sldId id="426" r:id="rId74"/>
    <p:sldId id="427" r:id="rId75"/>
    <p:sldId id="428" r:id="rId76"/>
    <p:sldId id="429" r:id="rId77"/>
    <p:sldId id="435" r:id="rId78"/>
    <p:sldId id="434" r:id="rId79"/>
    <p:sldId id="430" r:id="rId80"/>
    <p:sldId id="431" r:id="rId81"/>
    <p:sldId id="432" r:id="rId82"/>
    <p:sldId id="436" r:id="rId83"/>
    <p:sldId id="407" r:id="rId8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211"/>
    <a:srgbClr val="BA062D"/>
    <a:srgbClr val="0AB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1" autoAdjust="0"/>
    <p:restoredTop sz="94280" autoAdjust="0"/>
  </p:normalViewPr>
  <p:slideViewPr>
    <p:cSldViewPr>
      <p:cViewPr varScale="1">
        <p:scale>
          <a:sx n="60" d="100"/>
          <a:sy n="60" d="100"/>
        </p:scale>
        <p:origin x="3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5.xlsx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6.xlsx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7.xlsx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8.xlsx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9.xlsx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0.xlsx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1.xlsx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2.xlsx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3.xlsx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4.xlsx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5.xlsx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6.xlsx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7.xlsx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8.xlsx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9.xlsx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0.xlsx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1.xlsx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2.xlsx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3.xlsx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4.xlsx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5.xlsx"/><Relationship Id="rId1" Type="http://schemas.openxmlformats.org/officeDocument/2006/relationships/themeOverride" Target="../theme/themeOverride35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6.xlsx"/><Relationship Id="rId1" Type="http://schemas.openxmlformats.org/officeDocument/2006/relationships/themeOverride" Target="../theme/themeOverride36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7.xlsx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8.xlsx"/><Relationship Id="rId1" Type="http://schemas.openxmlformats.org/officeDocument/2006/relationships/themeOverride" Target="../theme/themeOverride38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9.xlsx"/><Relationship Id="rId1" Type="http://schemas.openxmlformats.org/officeDocument/2006/relationships/themeOverride" Target="../theme/themeOverride39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4.xml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1.xlsx"/><Relationship Id="rId1" Type="http://schemas.openxmlformats.org/officeDocument/2006/relationships/themeOverride" Target="../theme/themeOverride40.xm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2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3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4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5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6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7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8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9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78E-2"/>
          <c:y val="2.13178294573644E-2"/>
          <c:w val="0.97202797202797198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 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4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77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F8-47B8-8293-76584625594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37526</c:v>
                </c:pt>
                <c:pt idx="1">
                  <c:v>37821</c:v>
                </c:pt>
                <c:pt idx="2">
                  <c:v>37394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D7F8-47B8-8293-76584625594E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Дети и подростки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52E-3"/>
                  <c:y val="-3.323200091349038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2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183043504215181E-2"/>
                  <c:y val="-2.220018094852660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9501</c:v>
                </c:pt>
                <c:pt idx="1">
                  <c:v>9690</c:v>
                </c:pt>
                <c:pt idx="2">
                  <c:v>9811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D7F8-47B8-8293-76584625594E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Взрослые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334E-3"/>
                  <c:y val="-6.3690454982720905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84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87E-2"/>
                  <c:y val="-1.922186197313572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7F8-47B8-8293-76584625594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7F8-47B8-8293-76584625594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General</c:formatCode>
                <c:ptCount val="3"/>
                <c:pt idx="0">
                  <c:v>28025</c:v>
                </c:pt>
                <c:pt idx="1">
                  <c:v>28131</c:v>
                </c:pt>
                <c:pt idx="2">
                  <c:v>27583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D7F8-47B8-8293-7658462559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2861184"/>
        <c:axId val="344557040"/>
        <c:axId val="0"/>
      </c:bar3DChart>
      <c:catAx>
        <c:axId val="22861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55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557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2286118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65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Туберкулез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87F-4BBA-8AA9-89E48A53545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87F-4BBA-8AA9-89E48A53545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8761310329399717E-3"/>
                  <c:y val="-2.460280059659652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87F-4BBA-8AA9-89E48A53545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51.3</c:v>
                </c:pt>
                <c:pt idx="1">
                  <c:v>26.5</c:v>
                </c:pt>
                <c:pt idx="2">
                  <c:v>10.7</c:v>
                </c:pt>
                <c:pt idx="3" formatCode="General">
                  <c:v>42.6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287F-4BBA-8AA9-89E48A53545E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Вич - инфекция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87F-4BBA-8AA9-89E48A53545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87F-4BBA-8AA9-89E48A53545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87F-4BBA-8AA9-89E48A53545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118.7</c:v>
                </c:pt>
                <c:pt idx="1">
                  <c:v>77</c:v>
                </c:pt>
                <c:pt idx="2">
                  <c:v>91.2</c:v>
                </c:pt>
                <c:pt idx="3">
                  <c:v>89.6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287F-4BBA-8AA9-89E48A5354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447696"/>
        <c:axId val="349446128"/>
        <c:axId val="0"/>
      </c:bar3DChart>
      <c:catAx>
        <c:axId val="34944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446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4461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4944769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8077594486954419E-3"/>
                  <c:y val="-3.001245629545836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121774406608412E-3"/>
                  <c:y val="-2.888052962214934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8D4-4A81-9DFD-C381B640967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33.299999999999997</c:v>
                </c:pt>
                <c:pt idx="1">
                  <c:v>26.7</c:v>
                </c:pt>
                <c:pt idx="2">
                  <c:v>24.6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18D4-4A81-9DFD-C381B6409676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Взрослые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597341254262314E-2"/>
                  <c:y val="-3.323203330619527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2461907689572706E-3"/>
                  <c:y val="-2.05266483818842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892652647017469E-2"/>
                  <c:y val="-1.70723769804161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37.5</c:v>
                </c:pt>
                <c:pt idx="1">
                  <c:v>28.8</c:v>
                </c:pt>
                <c:pt idx="2">
                  <c:v>27.9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18D4-4A81-9DFD-C381B6409676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Дети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8064681002362988E-3"/>
                  <c:y val="-2.256801581927659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8D4-4A81-9DFD-C381B640967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8D4-4A81-9DFD-C381B640967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0.0</c:formatCode>
                <c:ptCount val="3"/>
                <c:pt idx="0">
                  <c:v>21.1</c:v>
                </c:pt>
                <c:pt idx="1">
                  <c:v>20.6</c:v>
                </c:pt>
                <c:pt idx="2">
                  <c:v>15.3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18D4-4A81-9DFD-C381B64096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445736"/>
        <c:axId val="349443384"/>
        <c:axId val="0"/>
      </c:bar3DChart>
      <c:catAx>
        <c:axId val="349445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443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4433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944573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58E-2"/>
          <c:w val="0.97202797202797242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E7E18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5937699165456711E-3"/>
                  <c:y val="-2.122653687003424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199-4D06-8048-04F6D6EC6C3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5912294443557489E-3"/>
                  <c:y val="-1.85126780763513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199-4D06-8048-04F6D6EC6C3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5886889721657703E-3"/>
                  <c:y val="-2.722323202620859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199-4D06-8048-04F6D6EC6C3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233982176889219E-2"/>
                  <c:y val="-6.44987961071176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199-4D06-8048-04F6D6EC6C3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4042477721111529E-2"/>
                  <c:y val="-1.71996789618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199-4D06-8048-04F6D6EC6C3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4042477721111425E-2"/>
                  <c:y val="-1.934963883213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199-4D06-8048-04F6D6EC6C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Новообразования</c:v>
                </c:pt>
                <c:pt idx="1">
                  <c:v>Болезни системы кровообращения</c:v>
                </c:pt>
                <c:pt idx="2">
                  <c:v>Прочие</c:v>
                </c:pt>
                <c:pt idx="3">
                  <c:v>Болезни нервной системы</c:v>
                </c:pt>
                <c:pt idx="4">
                  <c:v>Болезни костно-мышечной системы</c:v>
                </c:pt>
                <c:pt idx="5">
                  <c:v>Болезни органов зрения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24</c:v>
                </c:pt>
                <c:pt idx="1">
                  <c:v>15</c:v>
                </c:pt>
                <c:pt idx="2">
                  <c:v>23</c:v>
                </c:pt>
                <c:pt idx="3">
                  <c:v>7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4199-4D06-8048-04F6D6EC6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444560"/>
        <c:axId val="349442992"/>
        <c:axId val="0"/>
      </c:bar3DChart>
      <c:catAx>
        <c:axId val="34944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442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442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49444560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58E-2"/>
          <c:w val="0.97202797202797242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E7E18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2183171985391653E-3"/>
                  <c:y val="1.281366791243993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3776929458620648E-3"/>
                  <c:y val="-2.079177369246358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36881216619532E-2"/>
                  <c:y val="-1.019561022571065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998500187476519E-2"/>
                  <c:y val="-2.1356113187399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9992500937382908E-3"/>
                  <c:y val="-1.708489054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4990626171728639E-3"/>
                  <c:y val="-1.708489054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9EE-49B0-AE43-99693D9A867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9988751406073157E-3"/>
                  <c:y val="-1.708489054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9EE-49B0-AE43-99693D9A867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Sheet1!$B$1:$F$1</c:f>
              <c:strCache>
                <c:ptCount val="5"/>
                <c:pt idx="0">
                  <c:v>Психические расстройства </c:v>
                </c:pt>
                <c:pt idx="1">
                  <c:v>Эндокринная патология</c:v>
                </c:pt>
                <c:pt idx="2">
                  <c:v>Врожденные аномалии </c:v>
                </c:pt>
                <c:pt idx="3">
                  <c:v>Нервная система</c:v>
                </c:pt>
                <c:pt idx="4">
                  <c:v>Прочие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F9EE-49B0-AE43-99693D9A86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807264"/>
        <c:axId val="347802952"/>
        <c:axId val="0"/>
      </c:bar3DChart>
      <c:catAx>
        <c:axId val="347807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802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802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47807264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Младенческая смертность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917594047940406E-3"/>
                  <c:y val="-3.232658327708232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068345750276838E-2"/>
                  <c:y val="-2.288161737742704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475130371600095E-3"/>
                  <c:y val="-3.092857802150746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1265619993590894E-3"/>
                  <c:y val="-1.7130622635506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5E6-4722-B371-7C8989FB9D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1.7</c:v>
                </c:pt>
                <c:pt idx="1">
                  <c:v>4.7</c:v>
                </c:pt>
                <c:pt idx="2">
                  <c:v>1.9</c:v>
                </c:pt>
                <c:pt idx="3" formatCode="General">
                  <c:v>4.0999999999999996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85E6-4722-B371-7C8989FB9DB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Перинатальная смертность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865907101247089E-3"/>
                  <c:y val="-3.07848272398867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857008782264919E-2"/>
                  <c:y val="-1.475834934792834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5E6-4722-B371-7C8989FB9DB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4082024991989834E-3"/>
                  <c:y val="-1.223615902536199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85E6-4722-B371-7C8989FB9DB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0</c:v>
                </c:pt>
                <c:pt idx="1">
                  <c:v>7.8</c:v>
                </c:pt>
                <c:pt idx="2">
                  <c:v>1.9</c:v>
                </c:pt>
                <c:pt idx="3">
                  <c:v>5.4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85E6-4722-B371-7C8989FB9D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804912"/>
        <c:axId val="347801776"/>
        <c:axId val="0"/>
      </c:bar3DChart>
      <c:catAx>
        <c:axId val="34780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801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80177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47804912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23412897642841"/>
          <c:h val="6.2302667848789045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Показатель на 1 тыс. населения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3595439532673778E-3"/>
                  <c:y val="-2.088185860063681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618334001827E-3"/>
                  <c:y val="-1.448930707983794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295129353145352E-3"/>
                  <c:y val="3.5234061215134089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9547554811877466E-3"/>
                  <c:y val="-1.98511188416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386888702969263E-3"/>
                  <c:y val="-1.4179370601185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4321327061961424E-3"/>
                  <c:y val="-1.985111884165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EA5-4AC6-8BFC-5327C412C4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Sheet1!$G$1:$K$1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Sheet1!$G$2:$K$2</c:f>
              <c:numCache>
                <c:formatCode>General</c:formatCode>
                <c:ptCount val="5"/>
                <c:pt idx="0" formatCode="0.0">
                  <c:v>6.4</c:v>
                </c:pt>
                <c:pt idx="1">
                  <c:v>7.4</c:v>
                </c:pt>
                <c:pt idx="2">
                  <c:v>7.1</c:v>
                </c:pt>
                <c:pt idx="3">
                  <c:v>7</c:v>
                </c:pt>
                <c:pt idx="4">
                  <c:v>6.7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3EA5-4AC6-8BFC-5327C412C4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802168"/>
        <c:axId val="347806088"/>
        <c:axId val="0"/>
      </c:bar3DChart>
      <c:catAx>
        <c:axId val="347802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806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80608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4780216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Показатель на 100 тыс. населения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0269054915642867E-2"/>
                  <c:y val="-4.073297744229612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197483758151115E-2"/>
                  <c:y val="-2.866867768102312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648534860065574E-2"/>
                  <c:y val="-5.6029950403464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9547554811877466E-3"/>
                  <c:y val="-1.98511188416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386888702969263E-3"/>
                  <c:y val="-1.4179370601185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EA5-4AC6-8BFC-5327C412C49E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4321327061961424E-3"/>
                  <c:y val="-1.985111884165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EA5-4AC6-8BFC-5327C412C4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405.4</c:v>
                </c:pt>
                <c:pt idx="1">
                  <c:v>412.8</c:v>
                </c:pt>
                <c:pt idx="2">
                  <c:v>336.5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3EA5-4AC6-8BFC-5327C412C4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51334912"/>
        <c:axId val="351336872"/>
        <c:axId val="0"/>
      </c:bar3DChart>
      <c:catAx>
        <c:axId val="35133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51336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3368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51334912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58E-2"/>
          <c:w val="0.97202797202797242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E7E18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3457386415941958E-2"/>
                  <c:y val="-2.593332466366585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B0E-44F6-B3D6-8E20181495D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0550690127100992E-3"/>
                  <c:y val="-1.870164737665649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B0E-44F6-B3D6-8E20181495D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564676784848503E-2"/>
                  <c:y val="-2.942977359582859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B0E-44F6-B3D6-8E20181495D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6765393608729543E-3"/>
                  <c:y val="-1.704848161960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B0E-44F6-B3D6-8E20181495D6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6.2353858144971594E-3"/>
                  <c:y val="-1.4917421417155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B0E-44F6-B3D6-8E20181495D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9.3530787217459155E-3"/>
                  <c:y val="-2.5572722429408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B0E-44F6-B3D6-8E20181495D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Болезни системы кровообращения</c:v>
                </c:pt>
                <c:pt idx="1">
                  <c:v>Новообразования</c:v>
                </c:pt>
                <c:pt idx="2">
                  <c:v>Травмы, отравления</c:v>
                </c:pt>
                <c:pt idx="3">
                  <c:v>Прочие</c:v>
                </c:pt>
                <c:pt idx="4">
                  <c:v>Болезни органов пищеварения</c:v>
                </c:pt>
                <c:pt idx="5">
                  <c:v>Болезни органов дыхания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125</c:v>
                </c:pt>
                <c:pt idx="1">
                  <c:v>55</c:v>
                </c:pt>
                <c:pt idx="2">
                  <c:v>26</c:v>
                </c:pt>
                <c:pt idx="3">
                  <c:v>23</c:v>
                </c:pt>
                <c:pt idx="4">
                  <c:v>16</c:v>
                </c:pt>
                <c:pt idx="5">
                  <c:v>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6-9B0E-44F6-B3D6-8E2018149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51335696"/>
        <c:axId val="351330208"/>
        <c:axId val="0"/>
      </c:bar3DChart>
      <c:catAx>
        <c:axId val="35133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51330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330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51335696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Самоубийства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8114881005042847E-3"/>
                  <c:y val="-3.476934877868360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9964389984959784E-3"/>
                  <c:y val="-1.514407791251578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9680173405290692E-3"/>
                  <c:y val="-3.093750372663384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6D3-4DF9-B934-CF637CD7FB6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10</c:v>
                </c:pt>
                <c:pt idx="1">
                  <c:v>8</c:v>
                </c:pt>
                <c:pt idx="2">
                  <c:v>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16D3-4DF9-B934-CF637CD7FB6B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ДТП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220914801380163E-2"/>
                  <c:y val="-2.346096276597589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0307882862956743E-3"/>
                  <c:y val="-2.452923238845785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7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16D3-4DF9-B934-CF637CD7FB6B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Отравления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6D3-4DF9-B934-CF637CD7FB6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6D3-4DF9-B934-CF637CD7FB6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16D3-4DF9-B934-CF637CD7FB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51333344"/>
        <c:axId val="351330992"/>
        <c:axId val="0"/>
      </c:bar3DChart>
      <c:catAx>
        <c:axId val="351333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51330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330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5133334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0986471992894057E-3"/>
                  <c:y val="-2.455713827759278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2464455292020934E-3"/>
                  <c:y val="-1.670361769309769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0182294392379E-3"/>
                  <c:y val="-2.805341503343945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BA0-4FAA-8383-30BDE094AD2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842.7</c:v>
                </c:pt>
                <c:pt idx="1">
                  <c:v>888.2</c:v>
                </c:pt>
                <c:pt idx="2">
                  <c:v>923.2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6BA0-4FAA-8383-30BDE094AD2C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Бюджет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9117834787210631E-3"/>
                  <c:y val="4.3578556006091621E-4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7245049292267295E-3"/>
                  <c:y val="-1.94239636786908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075428409097201E-2"/>
                  <c:y val="-1.475838678181039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94.2</c:v>
                </c:pt>
                <c:pt idx="1">
                  <c:v>117.4</c:v>
                </c:pt>
                <c:pt idx="2">
                  <c:v>117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6BA0-4FAA-8383-30BDE094AD2C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ФОМС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7834116529E-2"/>
                  <c:y val="-1.0559999738977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BA0-4FAA-8383-30BDE094AD2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0.0</c:formatCode>
                <c:ptCount val="3"/>
                <c:pt idx="0">
                  <c:v>684</c:v>
                </c:pt>
                <c:pt idx="1">
                  <c:v>710.8</c:v>
                </c:pt>
                <c:pt idx="2">
                  <c:v>743.8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6BA0-4FAA-8383-30BDE094AD2C}"/>
            </c:ext>
          </c:extLst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Платные мед. услуги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773435209175311E-2"/>
                  <c:y val="-2.3308511705644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905537898416169E-2"/>
                  <c:y val="-2.5898346339605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6BA0-4FAA-8383-30BDE094AD2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03764058765687E-2"/>
                  <c:y val="-1.0359338535842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6BA0-4FAA-8383-30BDE094AD2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General</c:formatCode>
                <c:ptCount val="3"/>
                <c:pt idx="0">
                  <c:v>64.5</c:v>
                </c:pt>
                <c:pt idx="1">
                  <c:v>57.1</c:v>
                </c:pt>
                <c:pt idx="2">
                  <c:v>60.9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1-6BA0-4FAA-8383-30BDE094A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442600"/>
        <c:axId val="344336888"/>
        <c:axId val="0"/>
      </c:bar3DChart>
      <c:catAx>
        <c:axId val="349442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6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68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944260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69627623857879783"/>
          <c:h val="6.5933111300896421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Рождаемость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1851586733477887E-4"/>
                  <c:y val="-1.442940292570109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4088523025530959E-3"/>
                  <c:y val="-1.700163147375388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081603435933598E-3"/>
                  <c:y val="-1.281242400279589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2000" dirty="0"/>
                      <a:t>15,1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5757575757575803E-3"/>
                  <c:y val="-1.6138278726408443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14,2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Sheet1!$G$1:$K$1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Sheet1!$G$2:$K$2</c:f>
              <c:numCache>
                <c:formatCode>General</c:formatCode>
                <c:ptCount val="5"/>
                <c:pt idx="0">
                  <c:v>16.3</c:v>
                </c:pt>
                <c:pt idx="1">
                  <c:v>16.399999999999999</c:v>
                </c:pt>
                <c:pt idx="2">
                  <c:v>14.9</c:v>
                </c:pt>
                <c:pt idx="3">
                  <c:v>15.1</c:v>
                </c:pt>
                <c:pt idx="4">
                  <c:v>14.2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5-4726-4B32-999D-ED6F9CE0A756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Смертность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5.4506084466713952E-3"/>
                  <c:y val="-1.188616403961280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Sheet1!$G$1:$K$1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Sheet1!$G$3:$K$3</c:f>
              <c:numCache>
                <c:formatCode>General</c:formatCode>
                <c:ptCount val="5"/>
                <c:pt idx="0">
                  <c:v>6.4</c:v>
                </c:pt>
                <c:pt idx="1">
                  <c:v>7.4</c:v>
                </c:pt>
                <c:pt idx="2">
                  <c:v>7.1</c:v>
                </c:pt>
                <c:pt idx="3">
                  <c:v>7</c:v>
                </c:pt>
                <c:pt idx="4">
                  <c:v>6.7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4726-4B32-999D-ED6F9CE0A756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Естественный прирост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1819136244333122E-2"/>
                  <c:y val="-8.5620161343569841E-4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4726-4B32-999D-ED6F9CE0A75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Sheet1!$G$1:$K$1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Sheet1!$G$4:$K$4</c:f>
              <c:numCache>
                <c:formatCode>General</c:formatCode>
                <c:ptCount val="5"/>
                <c:pt idx="0">
                  <c:v>9.9</c:v>
                </c:pt>
                <c:pt idx="1">
                  <c:v>8.9</c:v>
                </c:pt>
                <c:pt idx="2">
                  <c:v>7.8</c:v>
                </c:pt>
                <c:pt idx="3">
                  <c:v>8.1</c:v>
                </c:pt>
                <c:pt idx="4">
                  <c:v>7.5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F-4726-4B32-999D-ED6F9CE0A7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5576"/>
        <c:axId val="347355968"/>
        <c:axId val="0"/>
      </c:bar3DChart>
      <c:catAx>
        <c:axId val="347355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5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59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735557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Расходы на з/плату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BEF-446D-B4F8-E2EBA436464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BEF-446D-B4F8-E2EBA436464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158762921624982E-2"/>
                  <c:y val="7.1149957937380976E-4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BEF-446D-B4F8-E2EBA436464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38331535418914E-3"/>
                  <c:y val="2.2157115583204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1D5-43ED-A0A0-DB39A5B4F1F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609592</c:v>
                </c:pt>
                <c:pt idx="1">
                  <c:v>649040</c:v>
                </c:pt>
                <c:pt idx="2">
                  <c:v>698431</c:v>
                </c:pt>
                <c:pt idx="3">
                  <c:v>799617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1BEF-446D-B4F8-E2EBA436464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Остальные расходы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6696027883245982E-2"/>
                  <c:y val="-3.559620109115218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EF-446D-B4F8-E2EBA436464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41408375732864E-2"/>
                  <c:y val="-3.864334417461115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BEF-446D-B4F8-E2EBA4364642}"/>
                </c:ext>
                <c:ext xmlns:c15="http://schemas.microsoft.com/office/drawing/2012/chart" uri="{CE6537A1-D6FC-4f65-9D91-7224C49458BB}">
                  <c15:layout>
                    <c:manualLayout>
                      <c:w val="0.10890321557701728"/>
                      <c:h val="6.3041990203198089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3.5123829586026667E-2"/>
                  <c:y val="-4.65604058861232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BEF-446D-B4F8-E2EBA436464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265690</c:v>
                </c:pt>
                <c:pt idx="1">
                  <c:v>237227</c:v>
                </c:pt>
                <c:pt idx="2">
                  <c:v>227017</c:v>
                </c:pt>
                <c:pt idx="3">
                  <c:v>190439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1BEF-446D-B4F8-E2EBA4364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34928"/>
        <c:axId val="344329440"/>
        <c:axId val="0"/>
      </c:bar3DChart>
      <c:catAx>
        <c:axId val="344334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2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29440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34433492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Расходы на з/плату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8008930113509277E-4"/>
                  <c:y val="-3.232650496029889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21214257602914E-3"/>
                  <c:y val="-5.366553525450630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5.9105472645521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515-478F-BD1D-A4CE606558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Sheet1!$B$2:$E$2</c:f>
              <c:numCache>
                <c:formatCode>0.0%</c:formatCode>
                <c:ptCount val="4"/>
                <c:pt idx="0">
                  <c:v>0.69599999999999995</c:v>
                </c:pt>
                <c:pt idx="1">
                  <c:v>0.73199999999999998</c:v>
                </c:pt>
                <c:pt idx="2">
                  <c:v>0.755</c:v>
                </c:pt>
                <c:pt idx="3">
                  <c:v>0.81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BEF-446D-B4F8-E2EBA436464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Остальные расходы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3773949777310795E-4"/>
                  <c:y val="-3.559620109115218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341408375732968E-2"/>
                  <c:y val="-1.500115511640241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515-478F-BD1D-A4CE606558C9}"/>
                </c:ext>
                <c:ext xmlns:c15="http://schemas.microsoft.com/office/drawing/2012/chart" uri="{CE6537A1-D6FC-4f65-9D91-7224C49458BB}">
                  <c15:layout>
                    <c:manualLayout>
                      <c:w val="0.10890321557701728"/>
                      <c:h val="6.3041990203198089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042204271391537E-3"/>
                  <c:y val="5.4524100419360306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4.019172139895486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515-478F-BD1D-A4CE606558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Sheet1!$B$3:$E$3</c:f>
              <c:numCache>
                <c:formatCode>0.0%</c:formatCode>
                <c:ptCount val="4"/>
                <c:pt idx="0">
                  <c:v>0.30399999999999999</c:v>
                </c:pt>
                <c:pt idx="1">
                  <c:v>0.26800000000000002</c:v>
                </c:pt>
                <c:pt idx="2">
                  <c:v>0.245</c:v>
                </c:pt>
                <c:pt idx="3">
                  <c:v>0.19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BEF-446D-B4F8-E2EBA43646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4330616"/>
        <c:axId val="344323952"/>
      </c:barChart>
      <c:catAx>
        <c:axId val="344330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23952"/>
        <c:crosses val="autoZero"/>
        <c:auto val="1"/>
        <c:lblAlgn val="ctr"/>
        <c:lblOffset val="100"/>
        <c:noMultiLvlLbl val="0"/>
      </c:catAx>
      <c:valAx>
        <c:axId val="34432395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3443306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60296715337767248"/>
          <c:h val="6.0189290162820222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Бюджет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4918777350939241E-2"/>
                  <c:y val="-1.706864806009545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3408637049575476E-3"/>
                  <c:y val="-1.821513945317166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482295609157392E-3"/>
                  <c:y val="-7.48686340550517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E42-4438-A5B2-D9339236DCE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#,##0</c:formatCode>
                <c:ptCount val="3"/>
                <c:pt idx="0">
                  <c:v>31350</c:v>
                </c:pt>
                <c:pt idx="1">
                  <c:v>8261</c:v>
                </c:pt>
                <c:pt idx="2">
                  <c:v>8074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5E42-4438-A5B2-D9339236DCE4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ФОМС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1836124820749959E-3"/>
                  <c:y val="-2.233341205449889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058607275641618E-3"/>
                  <c:y val="-2.542378990236286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#,##0</c:formatCode>
                <c:ptCount val="3"/>
                <c:pt idx="0">
                  <c:v>81506</c:v>
                </c:pt>
                <c:pt idx="1">
                  <c:v>88585</c:v>
                </c:pt>
                <c:pt idx="2">
                  <c:v>82822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5E42-4438-A5B2-D9339236DCE4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Платные мед. услуги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2171895146322783E-3"/>
                  <c:y val="-6.3690342972556975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4825743535908958E-4"/>
                  <c:y val="-1.873964210245925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E42-4438-A5B2-D9339236DCE4}"/>
                </c:ext>
                <c:ext xmlns:c15="http://schemas.microsoft.com/office/drawing/2012/chart" uri="{CE6537A1-D6FC-4f65-9D91-7224C49458BB}">
                  <c15:layout>
                    <c:manualLayout>
                      <c:w val="7.4114437176543174E-2"/>
                      <c:h val="5.666156123293821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6.802004945997378E-3"/>
                  <c:y val="-3.963976828516547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5E42-4438-A5B2-D9339236DCE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#,##0</c:formatCode>
                <c:ptCount val="3"/>
                <c:pt idx="0">
                  <c:v>6396</c:v>
                </c:pt>
                <c:pt idx="1">
                  <c:v>4993</c:v>
                </c:pt>
                <c:pt idx="2">
                  <c:v>5039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5E42-4438-A5B2-D9339236DCE4}"/>
            </c:ext>
          </c:extLst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7030A0"/>
            </a:solidFill>
            <a:ln w="1440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1.9617360213865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5E42-4438-A5B2-D9339236DCE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08628490427257E-3"/>
                  <c:y val="-1.525794683300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5E42-4438-A5B2-D9339236DCE4}"/>
                </c:ext>
                <c:ext xmlns:c15="http://schemas.microsoft.com/office/drawing/2012/chart" uri="{CE6537A1-D6FC-4f65-9D91-7224C49458BB}">
                  <c15:layout>
                    <c:manualLayout>
                      <c:w val="0.12337141620022364"/>
                      <c:h val="5.666156123293821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4.3596727750907826E-3"/>
                  <c:y val="-1.5257946833006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5E42-4438-A5B2-D9339236DCE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#,##0</c:formatCode>
                <c:ptCount val="3"/>
                <c:pt idx="0">
                  <c:v>119252</c:v>
                </c:pt>
                <c:pt idx="1">
                  <c:v>101839</c:v>
                </c:pt>
                <c:pt idx="2">
                  <c:v>95935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1-5E42-4438-A5B2-D9339236DC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31008"/>
        <c:axId val="344333752"/>
        <c:axId val="0"/>
      </c:bar3DChart>
      <c:catAx>
        <c:axId val="344331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3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375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34433100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На физическое лицо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7142386427464983E-3"/>
                  <c:y val="-2.016112037090253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5636694618410571E-3"/>
                  <c:y val="-2.054754104642029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353934977005044E-3"/>
                  <c:y val="-1.635821982106256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6222386771449243E-3"/>
                  <c:y val="-4.86618004866182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F43-4642-814D-BB540715DF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I квартал 2018</c:v>
                </c:pt>
              </c:strCache>
            </c:strRef>
          </c:cat>
          <c:val>
            <c:numRef>
              <c:f>Sheet1!$B$2:$E$2</c:f>
              <c:numCache>
                <c:formatCode>#,##0</c:formatCode>
                <c:ptCount val="4"/>
                <c:pt idx="0">
                  <c:v>78793</c:v>
                </c:pt>
                <c:pt idx="1">
                  <c:v>79319</c:v>
                </c:pt>
                <c:pt idx="2">
                  <c:v>84893</c:v>
                </c:pt>
                <c:pt idx="3">
                  <c:v>113236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AF43-4642-814D-BB540715DF39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На штатную должность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9241994330595256E-3"/>
                  <c:y val="-1.133417629365668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369566801537E-2"/>
                  <c:y val="-5.4524206372014161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848373519905501E-2"/>
                  <c:y val="-1.475831944364618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F43-4642-814D-BB540715DF3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I квартал 2018</c:v>
                </c:pt>
              </c:strCache>
            </c:strRef>
          </c:cat>
          <c:val>
            <c:numRef>
              <c:f>Sheet1!$B$3:$E$3</c:f>
              <c:numCache>
                <c:formatCode>#,##0</c:formatCode>
                <c:ptCount val="4"/>
                <c:pt idx="0">
                  <c:v>53887</c:v>
                </c:pt>
                <c:pt idx="1">
                  <c:v>54587</c:v>
                </c:pt>
                <c:pt idx="2">
                  <c:v>57187</c:v>
                </c:pt>
                <c:pt idx="3">
                  <c:v>70946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AF43-4642-814D-BB540715D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9832"/>
        <c:axId val="344324736"/>
        <c:axId val="0"/>
      </c:bar3DChart>
      <c:catAx>
        <c:axId val="344329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24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2473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344329832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На физическое лицо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4015908369815067E-4"/>
                  <c:y val="-2.25942103952334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2525501232685932E-3"/>
                  <c:y val="-2.054754104642032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650543155775148E-3"/>
                  <c:y val="-2.609057991838611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59278456669062E-2"/>
                  <c:y val="-1.7031630170316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538169978671623E-16"/>
                  <c:y val="-7.29927007299271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F2E-4463-9B14-7C9B051187C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I квартал 2018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43957</c:v>
                </c:pt>
                <c:pt idx="1">
                  <c:v>44675</c:v>
                </c:pt>
                <c:pt idx="2">
                  <c:v>45921</c:v>
                </c:pt>
                <c:pt idx="3">
                  <c:v>54783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5-EF2E-4463-9B14-7C9B051187CC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На штатную должность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5168676787349315E-2"/>
                  <c:y val="-2.106653639098030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522687802994738E-2"/>
                  <c:y val="-1.031860068586322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7966930433243756E-2"/>
                  <c:y val="-1.96244994923080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F2E-4463-9B14-7C9B051187C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I квартал 2018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37936</c:v>
                </c:pt>
                <c:pt idx="1">
                  <c:v>38087</c:v>
                </c:pt>
                <c:pt idx="2">
                  <c:v>38647</c:v>
                </c:pt>
                <c:pt idx="3">
                  <c:v>46256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EF2E-4463-9B14-7C9B05118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3168"/>
        <c:axId val="344331400"/>
        <c:axId val="0"/>
      </c:bar3DChart>
      <c:catAx>
        <c:axId val="34432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1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14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432316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МЭК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168076969380538E-3"/>
                  <c:y val="-2.780168881604739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8195899153646235E-3"/>
                  <c:y val="-2.870007482096412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371913883582166E-2"/>
                  <c:y val="-2.224836997185309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FAE-4E94-AFF6-5A66EE211B2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#,##0</c:formatCode>
                <c:ptCount val="3"/>
                <c:pt idx="0">
                  <c:v>7677</c:v>
                </c:pt>
                <c:pt idx="1">
                  <c:v>5422</c:v>
                </c:pt>
                <c:pt idx="2">
                  <c:v>8420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FFAE-4E94-AFF6-5A66EE211B2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МЭЭ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6557149670466997E-3"/>
                  <c:y val="-1.739498343250080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922392306332638E-4"/>
                  <c:y val="-2.299586703245804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4356525515897999E-3"/>
                  <c:y val="-2.154558734456843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#,##0</c:formatCode>
                <c:ptCount val="3"/>
                <c:pt idx="0">
                  <c:v>6985</c:v>
                </c:pt>
                <c:pt idx="1">
                  <c:v>4111</c:v>
                </c:pt>
                <c:pt idx="2">
                  <c:v>3022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FFAE-4E94-AFF6-5A66EE211B27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ЭКМП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8496740063517177E-3"/>
                  <c:y val="-1.541881925392810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8456932915164619E-3"/>
                  <c:y val="-2.318185057184593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2038972704453549E-4"/>
                  <c:y val="-1.922186197313572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FFAE-4E94-AFF6-5A66EE211B2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#,##0</c:formatCode>
                <c:ptCount val="3"/>
                <c:pt idx="0">
                  <c:v>7132</c:v>
                </c:pt>
                <c:pt idx="1">
                  <c:v>2936</c:v>
                </c:pt>
                <c:pt idx="2">
                  <c:v>5741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FFAE-4E94-AFF6-5A66EE211B27}"/>
            </c:ext>
          </c:extLst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2060"/>
            </a:solidFill>
            <a:ln w="1440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4.0990604114359321E-3"/>
                  <c:y val="-2.0361990950226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465413881914574E-3"/>
                  <c:y val="-1.583710407239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FFAE-4E94-AFF6-5A66EE211B2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8317673523931215E-3"/>
                  <c:y val="-2.2624434389140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FFAE-4E94-AFF6-5A66EE211B2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#,##0</c:formatCode>
                <c:ptCount val="3"/>
                <c:pt idx="0">
                  <c:v>21794</c:v>
                </c:pt>
                <c:pt idx="1">
                  <c:v>12469</c:v>
                </c:pt>
                <c:pt idx="2">
                  <c:v>17184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1-FFAE-4E94-AFF6-5A66EE211B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5128"/>
        <c:axId val="344332184"/>
        <c:axId val="0"/>
      </c:bar3DChart>
      <c:catAx>
        <c:axId val="344325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2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2184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crossAx val="34432512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6.3548024043087264E-2"/>
          <c:y val="0.85978105960736795"/>
          <c:w val="0.90598498323742449"/>
          <c:h val="0.13246695407417974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МЭК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3513988931245844E-2"/>
                  <c:y val="-2.780168881604738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843944789421806E-3"/>
                  <c:y val="-2.64376313820501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743959023157007E-4"/>
                  <c:y val="-8.6737093383690081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B63-49A2-B5F1-3FC3E09F7FA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0.0%</c:formatCode>
                <c:ptCount val="3"/>
                <c:pt idx="0">
                  <c:v>1.0999999999999999E-2</c:v>
                </c:pt>
                <c:pt idx="1">
                  <c:v>8.0000000000000002E-3</c:v>
                </c:pt>
                <c:pt idx="2">
                  <c:v>1.2E-2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1B63-49A2-B5F1-3FC3E09F7FA0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МЭЭ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542405855825154E-3"/>
                  <c:y val="7.0456407881141559E-4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2922392306332638E-4"/>
                  <c:y val="-2.299586703245804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4356525515897999E-3"/>
                  <c:y val="-2.154558734456843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0.0%</c:formatCode>
                <c:ptCount val="3"/>
                <c:pt idx="0">
                  <c:v>0.01</c:v>
                </c:pt>
                <c:pt idx="1">
                  <c:v>6.0000000000000001E-3</c:v>
                </c:pt>
                <c:pt idx="2">
                  <c:v>4.0000000000000001E-3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1B63-49A2-B5F1-3FC3E09F7FA0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ЭКМП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9487344177876194E-3"/>
                  <c:y val="-1.089393237610005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43814114388221E-2"/>
                  <c:y val="-2.31818505718459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879E-2"/>
                  <c:y val="-1.695941853422168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B63-49A2-B5F1-3FC3E09F7FA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0.0%</c:formatCode>
                <c:ptCount val="3"/>
                <c:pt idx="0">
                  <c:v>1.0999999999999999E-2</c:v>
                </c:pt>
                <c:pt idx="1">
                  <c:v>4.0000000000000001E-3</c:v>
                </c:pt>
                <c:pt idx="2">
                  <c:v>8.0000000000000002E-3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1B63-49A2-B5F1-3FC3E09F7FA0}"/>
            </c:ext>
          </c:extLst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2060"/>
            </a:solidFill>
            <a:ln w="1440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495302057179678E-2"/>
                  <c:y val="-1.5837104072398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861655527658282E-2"/>
                  <c:y val="-1.5837104072398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B63-49A2-B5F1-3FC3E09F7FA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029888175265073E-2"/>
                  <c:y val="-2.0361990950226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1B63-49A2-B5F1-3FC3E09F7FA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0.0%</c:formatCode>
                <c:ptCount val="3"/>
                <c:pt idx="0">
                  <c:v>3.2000000000000001E-2</c:v>
                </c:pt>
                <c:pt idx="1">
                  <c:v>1.7999999999999999E-2</c:v>
                </c:pt>
                <c:pt idx="2">
                  <c:v>2.4E-2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1-1B63-49A2-B5F1-3FC3E09F7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5520"/>
        <c:axId val="344325912"/>
        <c:axId val="0"/>
      </c:bar3DChart>
      <c:catAx>
        <c:axId val="344325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25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2591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one"/>
        <c:crossAx val="34432552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6.3548024043087264E-2"/>
          <c:y val="0.85978105960736795"/>
          <c:w val="0.90598498323742449"/>
          <c:h val="0.13246695407417974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Круглосуточные койки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91999174260521E-2"/>
                  <c:y val="-3.698698753798055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551-4480-9BF7-F8E0318E937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232357191306143E-2"/>
                  <c:y val="-3.302159936589018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551-4480-9BF7-F8E0318E937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1814267598572712E-3"/>
                  <c:y val="-3.34927781936677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551-4480-9BF7-F8E0318E937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217</c:v>
                </c:pt>
                <c:pt idx="1">
                  <c:v>217</c:v>
                </c:pt>
                <c:pt idx="2">
                  <c:v>217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E551-4480-9BF7-F8E0318E937D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Пациенто-мест ДС при поликлинике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551-4480-9BF7-F8E0318E937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551-4480-9BF7-F8E0318E937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3075732106520416E-2"/>
                  <c:y val="-2.52443047543558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551-4480-9BF7-F8E0318E937D}"/>
                </c:ext>
                <c:ext xmlns:c15="http://schemas.microsoft.com/office/drawing/2012/chart" uri="{CE6537A1-D6FC-4f65-9D91-7224C49458BB}">
                  <c15:layout>
                    <c:manualLayout>
                      <c:w val="5.1404494382022471E-2"/>
                      <c:h val="6.213505658549473E-2"/>
                    </c:manualLayout>
                  </c15:layout>
                </c:ext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61</c:v>
                </c:pt>
                <c:pt idx="1">
                  <c:v>62</c:v>
                </c:pt>
                <c:pt idx="2">
                  <c:v>62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E551-4480-9BF7-F8E0318E9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8264"/>
        <c:axId val="344331792"/>
        <c:axId val="0"/>
      </c:bar3DChart>
      <c:catAx>
        <c:axId val="344328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1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1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432826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0154265829130912"/>
          <c:y val="0.8556890072951997"/>
          <c:w val="0.74475524475524479"/>
          <c:h val="8.139530945728559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797203971328608E-2"/>
          <c:y val="1.892626380200923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Круглосуточные койки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3163828416085751E-3"/>
                  <c:y val="-2.993491566304544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667256785752207E-2"/>
                  <c:y val="-3.044563214063840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492359315856942E-2"/>
                  <c:y val="-2.864814365294484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288805268109168E-2"/>
                  <c:y val="-1.8199735715521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943-45A9-8505-FC420FB66E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57.8</c:v>
                </c:pt>
                <c:pt idx="1">
                  <c:v>57.4</c:v>
                </c:pt>
                <c:pt idx="2">
                  <c:v>58</c:v>
                </c:pt>
                <c:pt idx="3">
                  <c:v>75.400000000000006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4943-45A9-8505-FC420FB66E9B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Койки ДС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210477453253387E-2"/>
                  <c:y val="-3.084034517051851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0091258583269431E-3"/>
                  <c:y val="-3.21749497710721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638340950560854E-2"/>
                  <c:y val="-3.149964398617226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943-45A9-8505-FC420FB66E9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525870178739417E-3"/>
                  <c:y val="-2.869955427181754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943-45A9-8505-FC420FB66E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16.3</c:v>
                </c:pt>
                <c:pt idx="1">
                  <c:v>16.399999999999999</c:v>
                </c:pt>
                <c:pt idx="2">
                  <c:v>16.600000000000001</c:v>
                </c:pt>
                <c:pt idx="3">
                  <c:v>21.2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4943-45A9-8505-FC420FB66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28656"/>
        <c:axId val="344329048"/>
        <c:axId val="0"/>
      </c:bar3DChart>
      <c:catAx>
        <c:axId val="34432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000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29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29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432865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Тысяч человек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9051266286916391E-4"/>
                  <c:y val="-3.232660718766280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64891371175032E-3"/>
                  <c:y val="-4.507955284879501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08623392913138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360,5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35A-4BF1-B715-A49C410D659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6.7</c:v>
                </c:pt>
                <c:pt idx="1">
                  <c:v>7.9</c:v>
                </c:pt>
                <c:pt idx="2">
                  <c:v>7.7</c:v>
                </c:pt>
                <c:pt idx="3">
                  <c:v>50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535A-4BF1-B715-A49C410D6593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% от населения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655587736387169E-2"/>
                  <c:y val="-2.86431072085266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051740357478837E-2"/>
                  <c:y val="-1.388487254069663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35A-4BF1-B715-A49C410D659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17.8</c:v>
                </c:pt>
                <c:pt idx="1">
                  <c:v>21</c:v>
                </c:pt>
                <c:pt idx="2">
                  <c:v>20.5</c:v>
                </c:pt>
                <c:pt idx="3">
                  <c:v>22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535A-4BF1-B715-A49C410D6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4338848"/>
        <c:axId val="344337280"/>
        <c:axId val="0"/>
      </c:bar3DChart>
      <c:catAx>
        <c:axId val="34433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43372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43372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4338848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Штатные должности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5041006132626044E-3"/>
                  <c:y val="-4.438561971477118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E45-47E0-BA54-3D0B59F1D63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45-47E0-BA54-3D0B59F1D63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E45-47E0-BA54-3D0B59F1D63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202.75</c:v>
                </c:pt>
                <c:pt idx="1">
                  <c:v>218.25</c:v>
                </c:pt>
                <c:pt idx="2">
                  <c:v>216.25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AE45-47E0-BA54-3D0B59F1D63C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E45-47E0-BA54-3D0B59F1D63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E45-47E0-BA54-3D0B59F1D63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495188524079916E-2"/>
                  <c:y val="-3.6464601251448799E-2"/>
                </c:manualLayout>
              </c:layout>
              <c:tx>
                <c:rich>
                  <a:bodyPr/>
                  <a:lstStyle/>
                  <a:p>
                    <a:pPr>
                      <a:defRPr sz="2145" b="1" i="0" u="none" strike="noStrike" baseline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dirty="0"/>
                      <a:t>157</a:t>
                    </a:r>
                  </a:p>
                </c:rich>
              </c:tx>
              <c:spPr>
                <a:noFill/>
                <a:ln w="2724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AE45-47E0-BA54-3D0B59F1D63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138</c:v>
                </c:pt>
                <c:pt idx="1">
                  <c:v>149</c:v>
                </c:pt>
                <c:pt idx="2">
                  <c:v>157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AE45-47E0-BA54-3D0B59F1D6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3616"/>
        <c:axId val="347355184"/>
        <c:axId val="0"/>
      </c:bar3DChart>
      <c:catAx>
        <c:axId val="347353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5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51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735361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6797249362539004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Работа койки в год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2492166517234913E-3"/>
                  <c:y val="-4.5238251948422001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0871137393249163E-3"/>
                  <c:y val="-3.017913020024139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5793459044377846E-3"/>
                  <c:y val="-1.06788829547008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C99-487D-AB75-30103FA3175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332</c:v>
                </c:pt>
                <c:pt idx="1">
                  <c:v>324</c:v>
                </c:pt>
                <c:pt idx="2">
                  <c:v>332</c:v>
                </c:pt>
                <c:pt idx="3">
                  <c:v>318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2C99-487D-AB75-30103FA3175C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Средняя продолжительность пребывания б-го на койке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1018598441678532E-2"/>
                  <c:y val="-2.359634808757899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4470829365448718E-3"/>
                  <c:y val="-2.255653216648368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36104184375845E-2"/>
                  <c:y val="-2.43939449405899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C99-487D-AB75-30103FA3175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579976919797674E-2"/>
                  <c:y val="-7.2267396194335377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C99-487D-AB75-30103FA3175C}"/>
                </c:ext>
                <c:ext xmlns:c15="http://schemas.microsoft.com/office/drawing/2012/chart" uri="{CE6537A1-D6FC-4f65-9D91-7224C49458BB}">
                  <c15:layout>
                    <c:manualLayout>
                      <c:w val="4.9954255365072829E-2"/>
                      <c:h val="7.8133194691210522E-2"/>
                    </c:manualLayout>
                  </c15:layout>
                </c:ext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9.6</c:v>
                </c:pt>
                <c:pt idx="1">
                  <c:v>8.8000000000000007</c:v>
                </c:pt>
                <c:pt idx="2">
                  <c:v>9.4</c:v>
                </c:pt>
                <c:pt idx="3">
                  <c:v>9.5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2C99-487D-AB75-30103FA31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236320"/>
        <c:axId val="349235536"/>
        <c:axId val="0"/>
      </c:bar3DChart>
      <c:catAx>
        <c:axId val="349236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235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2355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923632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8704264554056107"/>
          <c:w val="0.74475524475524479"/>
          <c:h val="0.12182158602466159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Человек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9051266286916391E-4"/>
                  <c:y val="-3.232660718766280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64891371175032E-3"/>
                  <c:y val="-4.507955284879501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086233929131388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000" b="1" i="0" u="none" strike="noStrike" baseline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2000" dirty="0"/>
                      <a:t>105244</a:t>
                    </a:r>
                  </a:p>
                </c:rich>
              </c:tx>
              <c:spPr>
                <a:noFill/>
                <a:ln w="27242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35A-4BF1-B715-A49C410D659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1195</c:v>
                </c:pt>
                <c:pt idx="1">
                  <c:v>1791</c:v>
                </c:pt>
                <c:pt idx="2">
                  <c:v>1825</c:v>
                </c:pt>
                <c:pt idx="3">
                  <c:v>2000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535A-4BF1-B715-A49C410D6593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% от населения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655587736387169E-2"/>
                  <c:y val="-2.86431072085266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35A-4BF1-B715-A49C410D659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051740357478837E-2"/>
                  <c:y val="-1.388487254069663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35A-4BF1-B715-A49C410D659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3.2</c:v>
                </c:pt>
                <c:pt idx="1">
                  <c:v>4.8</c:v>
                </c:pt>
                <c:pt idx="2">
                  <c:v>4.9000000000000004</c:v>
                </c:pt>
                <c:pt idx="3">
                  <c:v>6.4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535A-4BF1-B715-A49C410D6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237104"/>
        <c:axId val="349235928"/>
        <c:axId val="0"/>
      </c:bar3DChart>
      <c:catAx>
        <c:axId val="349237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235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2359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923710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Работа койки в год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5.0450200261908584E-3"/>
                  <c:y val="-3.464075261111223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0089992171471121E-3"/>
                  <c:y val="-3.35088257315478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808756460929486E-3"/>
                  <c:y val="-2.77697450813933E-2"/>
                </c:manualLayout>
              </c:layout>
              <c:spPr>
                <a:noFill/>
                <a:ln w="27242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068-493E-B81F-FBF3F737401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307</c:v>
                </c:pt>
                <c:pt idx="1">
                  <c:v>302</c:v>
                </c:pt>
                <c:pt idx="2">
                  <c:v>315</c:v>
                </c:pt>
                <c:pt idx="3" formatCode="General">
                  <c:v>316.89999999999998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D068-493E-B81F-FBF3F737401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Средняя продолжительность пребывания б-го на койке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1905396896838201E-2"/>
                  <c:y val="-4.943105732575542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9009248197881334E-3"/>
                  <c:y val="-2.864310720852661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068-493E-B81F-FBF3F737401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458802067497723E-2"/>
                  <c:y val="-1.85131633875955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068-493E-B81F-FBF3F7374017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0.0</c:formatCode>
                <c:ptCount val="4"/>
                <c:pt idx="0">
                  <c:v>15.9</c:v>
                </c:pt>
                <c:pt idx="1">
                  <c:v>10.5</c:v>
                </c:pt>
                <c:pt idx="2">
                  <c:v>10.7</c:v>
                </c:pt>
                <c:pt idx="3" formatCode="General">
                  <c:v>9.9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D068-493E-B81F-FBF3F73740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2672840"/>
        <c:axId val="402671272"/>
        <c:axId val="0"/>
      </c:bar3DChart>
      <c:catAx>
        <c:axId val="402672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26712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267127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40267284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88389239989088897"/>
          <c:w val="0.74475524475524479"/>
          <c:h val="0.10835557737290559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325100503003545"/>
          <c:h val="0.64694899949433038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 операций</c:v>
                </c:pt>
              </c:strCache>
            </c:strRef>
          </c:tx>
          <c:spPr>
            <a:solidFill>
              <a:srgbClr val="DE7E18"/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8515109585271364E-3"/>
                  <c:y val="-2.946073827927479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5410046902439E-3"/>
                  <c:y val="-1.002329697319941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2283080732112688E-3"/>
                  <c:y val="-1.288719930650871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02B-4A98-93AF-9442F3F3E7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0</c:formatCode>
                <c:ptCount val="3"/>
                <c:pt idx="0">
                  <c:v>2175</c:v>
                </c:pt>
                <c:pt idx="1">
                  <c:v>2028</c:v>
                </c:pt>
                <c:pt idx="2">
                  <c:v>2038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B02B-4A98-93AF-9442F3F3E76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Хирургические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9181813010830723E-3"/>
                  <c:y val="-5.7090226107058689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607179161142923E-2"/>
                  <c:y val="-4.5539261720725314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668791090042553E-2"/>
                  <c:y val="-5.5840497002095845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573</c:v>
                </c:pt>
                <c:pt idx="1">
                  <c:v>580</c:v>
                </c:pt>
                <c:pt idx="2">
                  <c:v>604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B02B-4A98-93AF-9442F3F3E76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Травматологические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2202597426520793E-3"/>
                  <c:y val="-7.753918948204953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Mode val="edge"/>
                  <c:yMode val="edge"/>
                  <c:x val="0.12004662004662028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18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02B-4A98-93AF-9442F3F3E7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General</c:formatCode>
                <c:ptCount val="3"/>
                <c:pt idx="0">
                  <c:v>247</c:v>
                </c:pt>
                <c:pt idx="1">
                  <c:v>274</c:v>
                </c:pt>
                <c:pt idx="2">
                  <c:v>375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B02B-4A98-93AF-9442F3F3E762}"/>
            </c:ext>
          </c:extLst>
        </c:ser>
        <c:ser>
          <c:idx val="2"/>
          <c:order val="3"/>
          <c:tx>
            <c:strRef>
              <c:f>Sheet1!$A$5</c:f>
              <c:strCache>
                <c:ptCount val="1"/>
                <c:pt idx="0">
                  <c:v>Акушерские</c:v>
                </c:pt>
              </c:strCache>
            </c:strRef>
          </c:tx>
          <c:spPr>
            <a:ln w="14405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2"/>
              <c:layout>
                <c:manualLayout>
                  <c:x val="3.1614307440675027E-3"/>
                  <c:y val="-4.1284403669724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B02B-4A98-93AF-9442F3F3E7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Sheet1!$B$5:$D$5</c:f>
              <c:numCache>
                <c:formatCode>General</c:formatCode>
                <c:ptCount val="3"/>
                <c:pt idx="0">
                  <c:v>553</c:v>
                </c:pt>
                <c:pt idx="1">
                  <c:v>424</c:v>
                </c:pt>
                <c:pt idx="2">
                  <c:v>371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F-B02B-4A98-93AF-9442F3F3E762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Гинекологические</c:v>
                </c:pt>
              </c:strCache>
            </c:strRef>
          </c:tx>
          <c:spPr>
            <a:solidFill>
              <a:srgbClr val="FFFF99"/>
            </a:solidFill>
            <a:ln w="13007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8.409688783279297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9035768601690461E-3"/>
                  <c:y val="-4.58715596330283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B02B-4A98-93AF-9442F3F3E76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421461161014315E-3"/>
                  <c:y val="-1.8348623853211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B02B-4A98-93AF-9442F3F3E76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Sheet1!$B$6:$D$6</c:f>
              <c:numCache>
                <c:formatCode>General</c:formatCode>
                <c:ptCount val="3"/>
                <c:pt idx="0">
                  <c:v>802</c:v>
                </c:pt>
                <c:pt idx="1">
                  <c:v>750</c:v>
                </c:pt>
                <c:pt idx="2">
                  <c:v>688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13-B02B-4A98-93AF-9442F3F3E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2673232"/>
        <c:axId val="402669704"/>
        <c:axId val="0"/>
      </c:bar3DChart>
      <c:catAx>
        <c:axId val="402673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2669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26697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402673232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2.9734376339951879E-2"/>
          <c:y val="0.76493498519107161"/>
          <c:w val="0.89334253716268053"/>
          <c:h val="0.23506501480892891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05D-40B9-9F65-5E3DF75F4BA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05D-40B9-9F65-5E3DF75F4BA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05D-40B9-9F65-5E3DF75F4BA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266174834908801E-2"/>
                  <c:y val="-3.0462800234329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05D-40B9-9F65-5E3DF75F4BA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295</c:v>
                </c:pt>
                <c:pt idx="1">
                  <c:v>290</c:v>
                </c:pt>
                <c:pt idx="2">
                  <c:v>264</c:v>
                </c:pt>
                <c:pt idx="3">
                  <c:v>314.60000000000002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E05D-40B9-9F65-5E3DF75F4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3631272"/>
        <c:axId val="403629704"/>
        <c:axId val="0"/>
      </c:bar3DChart>
      <c:catAx>
        <c:axId val="403631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3629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62970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03631272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AEC-4279-B23D-59A1010A983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AEC-4279-B23D-59A1010A983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AEC-4279-B23D-59A1010A983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324727</c:v>
                </c:pt>
                <c:pt idx="1">
                  <c:v>338266</c:v>
                </c:pt>
                <c:pt idx="2">
                  <c:v>347463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9AEC-4279-B23D-59A1010A983D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С профилактической целью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AEC-4279-B23D-59A1010A983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AEC-4279-B23D-59A1010A983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AEC-4279-B23D-59A1010A983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153649</c:v>
                </c:pt>
                <c:pt idx="1">
                  <c:v>158095</c:v>
                </c:pt>
                <c:pt idx="2">
                  <c:v>161299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9AEC-4279-B23D-59A1010A98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3626776"/>
        <c:axId val="403627560"/>
        <c:axId val="0"/>
      </c:bar3DChart>
      <c:catAx>
        <c:axId val="403626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3627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627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0362677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C92-467D-A4D5-801448188C5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C92-467D-A4D5-801448188C5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C92-467D-A4D5-801448188C5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489185379605358E-2"/>
                  <c:y val="-2.86413105970442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C92-467D-A4D5-801448188C5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0.0</c:formatCode>
                <c:ptCount val="4"/>
                <c:pt idx="0">
                  <c:v>9.6999999999999993</c:v>
                </c:pt>
                <c:pt idx="1">
                  <c:v>9.8000000000000007</c:v>
                </c:pt>
                <c:pt idx="2">
                  <c:v>9.9</c:v>
                </c:pt>
                <c:pt idx="3">
                  <c:v>10.9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DC92-467D-A4D5-801448188C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3625600"/>
        <c:axId val="403628344"/>
        <c:axId val="0"/>
      </c:bar3DChart>
      <c:catAx>
        <c:axId val="40362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3628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362834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03625600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DE7E18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6.1183252462239292E-3"/>
                  <c:y val="-1.696306580852453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4331217012570238E-3"/>
                  <c:y val="-2.245399341289165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5152395981138648E-3"/>
                  <c:y val="-1.168038318458940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520228735064616E-2"/>
                  <c:y val="-4.389562243128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EF6-4100-85C2-B110CBCBD0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33514</c:v>
                </c:pt>
                <c:pt idx="1">
                  <c:v>34815</c:v>
                </c:pt>
                <c:pt idx="2">
                  <c:v>35721</c:v>
                </c:pt>
                <c:pt idx="3">
                  <c:v>34890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BEF6-4100-85C2-B110CBCBD030}"/>
            </c:ext>
          </c:extLst>
        </c:ser>
        <c:ser>
          <c:idx val="0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BEF6-4100-85C2-B110CBCBD030}"/>
            </c:ext>
          </c:extLst>
        </c:ser>
        <c:ser>
          <c:idx val="1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73543927532059805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EF6-4100-85C2-B110CBCBD0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E-BEF6-4100-85C2-B110CBCBD0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03629128"/>
        <c:axId val="405734120"/>
        <c:axId val="0"/>
      </c:bar3DChart>
      <c:catAx>
        <c:axId val="403629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5734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57341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03629128"/>
        <c:crosses val="autoZero"/>
        <c:crossBetween val="between"/>
      </c:valAx>
      <c:spPr>
        <a:noFill/>
        <a:ln w="2724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Chart>
        <c:barDir val="col"/>
        <c:grouping val="stack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Врачи стоматологи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5.8008930113509277E-4"/>
                  <c:y val="-3.232650496029889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21214257602914E-3"/>
                  <c:y val="-5.366553525450630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5.9105472645521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515-478F-BD1D-A4CE606558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0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BEF-446D-B4F8-E2EBA4364642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Зубные врачи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3773949777313429E-4"/>
                  <c:y val="-7.2255742213016864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1429950705947204E-5"/>
                  <c:y val="3.9125961301645848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515-478F-BD1D-A4CE606558C9}"/>
                </c:ext>
                <c:ext xmlns:c15="http://schemas.microsoft.com/office/drawing/2012/chart" uri="{CE6537A1-D6FC-4f65-9D91-7224C49458BB}">
                  <c15:layout>
                    <c:manualLayout>
                      <c:w val="0.10890321557701728"/>
                      <c:h val="6.3041990203198089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2.042204271391537E-3"/>
                  <c:y val="5.4524100419360306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515-478F-BD1D-A4CE606558C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4.019172139895486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4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515-478F-BD1D-A4CE606558C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0</c:formatCode>
                <c:ptCount val="3"/>
                <c:pt idx="0">
                  <c:v>6</c:v>
                </c:pt>
                <c:pt idx="1">
                  <c:v>6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1BEF-446D-B4F8-E2EBA4364642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Всего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Sheet1!$B$4:$D$4</c:f>
              <c:numCache>
                <c:formatCode>0</c:formatCode>
                <c:ptCount val="3"/>
                <c:pt idx="0">
                  <c:v>16</c:v>
                </c:pt>
                <c:pt idx="1">
                  <c:v>16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5733728"/>
        <c:axId val="405734904"/>
      </c:barChart>
      <c:catAx>
        <c:axId val="405733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05734904"/>
        <c:crosses val="autoZero"/>
        <c:auto val="1"/>
        <c:lblAlgn val="ctr"/>
        <c:lblOffset val="100"/>
        <c:noMultiLvlLbl val="0"/>
      </c:catAx>
      <c:valAx>
        <c:axId val="4057349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405733728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62585304668631636"/>
          <c:h val="6.0189290162820222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noFill/>
        <a:ln w="2540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869172208056955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BEF6-4100-85C2-B110CBCBD030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9.3150878882663282E-3"/>
                  <c:y val="-6.3690454982720862E-3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677494650849878E-2"/>
                  <c:y val="-2.091932290003515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EF6-4100-85C2-B110CBCBD030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73543927532059805"/>
                  <c:y val="0.71317829457364446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BEF6-4100-85C2-B110CBCBD0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E-BEF6-4100-85C2-B110CBCBD0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11398760"/>
        <c:axId val="411398368"/>
        <c:axId val="0"/>
      </c:bar3DChart>
      <c:catAx>
        <c:axId val="411398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411398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1398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113987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Принято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22</c:v>
                </c:pt>
                <c:pt idx="1">
                  <c:v>24</c:v>
                </c:pt>
                <c:pt idx="2">
                  <c:v>20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11A1-4534-9A6C-D60B5AC41689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Уволено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1A1-4534-9A6C-D60B5AC4168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7</c:v>
                </c:pt>
                <c:pt idx="1">
                  <c:v>12</c:v>
                </c:pt>
                <c:pt idx="2">
                  <c:v>13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11A1-4534-9A6C-D60B5AC41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2440"/>
        <c:axId val="347354008"/>
        <c:axId val="0"/>
      </c:bar3DChart>
      <c:catAx>
        <c:axId val="347352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4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40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735244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3264800233304172E-3"/>
                  <c:y val="-1.09145832610651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3B4-412E-ABE1-95EBA578285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3B4-412E-ABE1-95EBA578285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4583940896278E-2"/>
                  <c:y val="-3.02110291224210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3B4-412E-ABE1-95EBA578285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3863</c:v>
                </c:pt>
                <c:pt idx="1">
                  <c:v>3940</c:v>
                </c:pt>
                <c:pt idx="2">
                  <c:v>3965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33B4-412E-ABE1-95EBA5782854}"/>
            </c:ext>
          </c:extLst>
        </c:ser>
        <c:ser>
          <c:idx val="0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0694565957033152E-2"/>
                  <c:y val="-3.042601099478718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3B4-412E-ABE1-95EBA578285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3B4-412E-ABE1-95EBA578285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035894818703107E-2"/>
                  <c:y val="-2.598231580770769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3B4-412E-ABE1-95EBA578285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3881</c:v>
                </c:pt>
                <c:pt idx="1">
                  <c:v>3974</c:v>
                </c:pt>
                <c:pt idx="2">
                  <c:v>4065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33B4-412E-ABE1-95EBA57828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411397976"/>
        <c:axId val="411396408"/>
        <c:axId val="0"/>
      </c:bar3DChart>
      <c:catAx>
        <c:axId val="411397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4113964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13964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1139797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2.6105927510506336E-2"/>
          <c:y val="0.91524330046979463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5.4</c:v>
                </c:pt>
                <c:pt idx="1">
                  <c:v>5.5</c:v>
                </c:pt>
                <c:pt idx="2">
                  <c:v>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CD-47A4-9859-149FEBD738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0.4</c:v>
                </c:pt>
                <c:pt idx="1">
                  <c:v>0.4</c:v>
                </c:pt>
                <c:pt idx="2">
                  <c:v>0.44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2CD-47A4-9859-149FEBD738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2670488"/>
        <c:axId val="402670880"/>
        <c:axId val="0"/>
      </c:bar3DChart>
      <c:catAx>
        <c:axId val="402670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02670880"/>
        <c:crosses val="autoZero"/>
        <c:auto val="1"/>
        <c:lblAlgn val="ctr"/>
        <c:lblOffset val="100"/>
        <c:noMultiLvlLbl val="0"/>
      </c:catAx>
      <c:valAx>
        <c:axId val="4026708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026704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1.2</c:v>
                </c:pt>
                <c:pt idx="1">
                  <c:v>1.4</c:v>
                </c:pt>
                <c:pt idx="2">
                  <c:v>2</c:v>
                </c:pt>
                <c:pt idx="3">
                  <c:v>1.56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EF-4D2E-AF62-7D4E167BB5E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0.3</c:v>
                </c:pt>
                <c:pt idx="1">
                  <c:v>0.4</c:v>
                </c:pt>
                <c:pt idx="2">
                  <c:v>0.3</c:v>
                </c:pt>
                <c:pt idx="3">
                  <c:v>0.27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2EF-4D2E-AF62-7D4E167BB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05736864"/>
        <c:axId val="405735688"/>
        <c:axId val="0"/>
      </c:bar3DChart>
      <c:catAx>
        <c:axId val="405736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05735688"/>
        <c:crosses val="autoZero"/>
        <c:auto val="1"/>
        <c:lblAlgn val="ctr"/>
        <c:lblOffset val="100"/>
        <c:noMultiLvlLbl val="0"/>
      </c:catAx>
      <c:valAx>
        <c:axId val="405735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0573686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Амбулаторно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Лист1!$A$4:$A$6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Лист1!$B$4:$B$6</c:f>
              <c:numCache>
                <c:formatCode>General</c:formatCode>
                <c:ptCount val="3"/>
                <c:pt idx="0">
                  <c:v>4495</c:v>
                </c:pt>
                <c:pt idx="1">
                  <c:v>7053</c:v>
                </c:pt>
                <c:pt idx="2">
                  <c:v>5422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F8-4FED-925E-5454A00789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стационаре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Лист1!$A$4:$A$6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Лист1!$C$4:$C$6</c:f>
              <c:numCache>
                <c:formatCode>General</c:formatCode>
                <c:ptCount val="3"/>
                <c:pt idx="0">
                  <c:v>2366</c:v>
                </c:pt>
                <c:pt idx="1">
                  <c:v>2627</c:v>
                </c:pt>
                <c:pt idx="2">
                  <c:v>2049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F8-4FED-925E-5454A0078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1332168"/>
        <c:axId val="351335304"/>
        <c:axId val="0"/>
      </c:bar3DChart>
      <c:catAx>
        <c:axId val="351332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51335304"/>
        <c:crosses val="autoZero"/>
        <c:auto val="1"/>
        <c:lblAlgn val="ctr"/>
        <c:lblOffset val="100"/>
        <c:noMultiLvlLbl val="0"/>
      </c:catAx>
      <c:valAx>
        <c:axId val="351335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513321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0.96</c:v>
                </c:pt>
                <c:pt idx="1">
                  <c:v>1.4</c:v>
                </c:pt>
                <c:pt idx="2">
                  <c:v>0.6</c:v>
                </c:pt>
                <c:pt idx="3">
                  <c:v>1.56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EFC-4AEC-86AC-4211217F17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0.08</c:v>
                </c:pt>
                <c:pt idx="1">
                  <c:v>0.1</c:v>
                </c:pt>
                <c:pt idx="2">
                  <c:v>7.0000000000000007E-2</c:v>
                </c:pt>
                <c:pt idx="3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EFC-4AEC-86AC-4211217F1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446912"/>
        <c:axId val="349444952"/>
        <c:axId val="0"/>
      </c:bar3DChart>
      <c:catAx>
        <c:axId val="349446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49444952"/>
        <c:crosses val="autoZero"/>
        <c:auto val="1"/>
        <c:lblAlgn val="ctr"/>
        <c:lblOffset val="100"/>
        <c:noMultiLvlLbl val="0"/>
      </c:catAx>
      <c:valAx>
        <c:axId val="349444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494469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198.5</c:v>
                </c:pt>
                <c:pt idx="1">
                  <c:v>231</c:v>
                </c:pt>
                <c:pt idx="2">
                  <c:v>268.8</c:v>
                </c:pt>
                <c:pt idx="3">
                  <c:v>230.1</c:v>
                </c:pt>
                <c:pt idx="4">
                  <c:v>287.60000000000002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08A-480E-BEE1-7B2668113FE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64.8</c:v>
                </c:pt>
                <c:pt idx="1">
                  <c:v>68</c:v>
                </c:pt>
                <c:pt idx="2">
                  <c:v>64.3</c:v>
                </c:pt>
                <c:pt idx="3">
                  <c:v>59.5</c:v>
                </c:pt>
                <c:pt idx="4">
                  <c:v>68.3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08A-480E-BEE1-7B2668113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861576"/>
        <c:axId val="22860008"/>
        <c:axId val="0"/>
      </c:bar3DChart>
      <c:catAx>
        <c:axId val="22861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22860008"/>
        <c:crosses val="autoZero"/>
        <c:auto val="1"/>
        <c:lblAlgn val="ctr"/>
        <c:lblOffset val="100"/>
        <c:noMultiLvlLbl val="0"/>
      </c:catAx>
      <c:valAx>
        <c:axId val="22860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2286157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6.1</c:v>
                </c:pt>
                <c:pt idx="1">
                  <c:v>6</c:v>
                </c:pt>
                <c:pt idx="2">
                  <c:v>5.92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0E-47DE-9480-EE86F320AFA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0.6</c:v>
                </c:pt>
                <c:pt idx="1">
                  <c:v>0.6</c:v>
                </c:pt>
                <c:pt idx="2">
                  <c:v>0.56000000000000005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D0E-47DE-9480-EE86F320A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443776"/>
        <c:axId val="344559784"/>
        <c:axId val="0"/>
      </c:bar3DChart>
      <c:catAx>
        <c:axId val="349443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44559784"/>
        <c:crosses val="autoZero"/>
        <c:auto val="1"/>
        <c:lblAlgn val="ctr"/>
        <c:lblOffset val="100"/>
        <c:noMultiLvlLbl val="0"/>
      </c:catAx>
      <c:valAx>
        <c:axId val="344559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34944377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100 врачебных посещений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</c:v>
                </c:pt>
                <c:pt idx="1">
                  <c:v>5.5</c:v>
                </c:pt>
                <c:pt idx="2">
                  <c:v>6.3</c:v>
                </c:pt>
                <c:pt idx="3">
                  <c:v>6.2</c:v>
                </c:pt>
                <c:pt idx="4">
                  <c:v>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0D-40D1-A873-F8107A281BD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 выбывшего из стационара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0.8</c:v>
                </c:pt>
                <c:pt idx="1">
                  <c:v>0.9</c:v>
                </c:pt>
                <c:pt idx="2">
                  <c:v>1</c:v>
                </c:pt>
                <c:pt idx="3">
                  <c:v>0.9</c:v>
                </c:pt>
                <c:pt idx="4">
                  <c:v>0.96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80D-40D1-A873-F8107A281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11346528"/>
        <c:axId val="411349272"/>
        <c:axId val="0"/>
      </c:bar3DChart>
      <c:catAx>
        <c:axId val="411346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11349272"/>
        <c:crosses val="autoZero"/>
        <c:auto val="1"/>
        <c:lblAlgn val="ctr"/>
        <c:lblOffset val="100"/>
        <c:noMultiLvlLbl val="0"/>
      </c:catAx>
      <c:valAx>
        <c:axId val="411349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1134652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Амбулаторно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Лист1!$A$4:$A$6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Лист1!$B$4:$B$6</c:f>
              <c:numCache>
                <c:formatCode>General</c:formatCode>
                <c:ptCount val="3"/>
                <c:pt idx="0">
                  <c:v>22322</c:v>
                </c:pt>
                <c:pt idx="1">
                  <c:v>22177</c:v>
                </c:pt>
                <c:pt idx="2">
                  <c:v>24801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2F-4F28-A84A-5BB62655B47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стационаре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Лист1!$A$4:$A$6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Лист1!$C$4:$C$6</c:f>
              <c:numCache>
                <c:formatCode>General</c:formatCode>
                <c:ptCount val="3"/>
                <c:pt idx="0">
                  <c:v>6684</c:v>
                </c:pt>
                <c:pt idx="1">
                  <c:v>7078</c:v>
                </c:pt>
                <c:pt idx="2">
                  <c:v>7396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32F-4F28-A84A-5BB62655B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11342216"/>
        <c:axId val="411352016"/>
        <c:axId val="0"/>
      </c:bar3DChart>
      <c:catAx>
        <c:axId val="411342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11352016"/>
        <c:crosses val="autoZero"/>
        <c:auto val="1"/>
        <c:lblAlgn val="ctr"/>
        <c:lblOffset val="100"/>
        <c:noMultiLvlLbl val="0"/>
      </c:catAx>
      <c:valAx>
        <c:axId val="411352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2060"/>
                </a:solidFill>
              </a:defRPr>
            </a:pPr>
            <a:endParaRPr lang="ru-RU"/>
          </a:p>
        </c:txPr>
        <c:crossAx val="41134221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Штатные должности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0215982482526739E-2"/>
                  <c:y val="-4.437104319408987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688-4CEB-AB13-47147A01390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4009333805184468E-3"/>
                  <c:y val="-3.519441162484611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688-4CEB-AB13-47147A01390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688-4CEB-AB13-47147A01390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0.0</c:formatCode>
                <c:ptCount val="3"/>
                <c:pt idx="0">
                  <c:v>497</c:v>
                </c:pt>
                <c:pt idx="1">
                  <c:v>510</c:v>
                </c:pt>
                <c:pt idx="2">
                  <c:v>511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6688-4CEB-AB13-47147A013908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838892329470113E-2"/>
                  <c:y val="-3.804982732644596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688-4CEB-AB13-47147A01390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688-4CEB-AB13-47147A01390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44271432363116E-2"/>
                  <c:y val="-3.402959776650128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688-4CEB-AB13-47147A01390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424</c:v>
                </c:pt>
                <c:pt idx="1">
                  <c:v>460</c:v>
                </c:pt>
                <c:pt idx="2">
                  <c:v>461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6688-4CEB-AB13-47147A013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8320"/>
        <c:axId val="347357928"/>
        <c:axId val="0"/>
      </c:bar3DChart>
      <c:catAx>
        <c:axId val="347358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7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79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47358320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Врачи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035431545215046E-2"/>
                  <c:y val="-3.582300299143260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10615989514978E-3"/>
                  <c:y val="-2.6143790849673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E73-4209-B4F9-4465640ED1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386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0.00</c:formatCode>
                <c:ptCount val="4"/>
                <c:pt idx="0">
                  <c:v>1.64</c:v>
                </c:pt>
                <c:pt idx="1">
                  <c:v>1.5</c:v>
                </c:pt>
                <c:pt idx="2">
                  <c:v>1.4</c:v>
                </c:pt>
                <c:pt idx="3" formatCode="General">
                  <c:v>1.1100000000000001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DE73-4209-B4F9-4465640ED19E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Средние медработники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952435991372661E-2"/>
                  <c:y val="-3.614860976602524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E73-4209-B4F9-4465640ED19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727391874180863E-2"/>
                  <c:y val="-2.614379084967325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E73-4209-B4F9-4465640ED19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1.26</c:v>
                </c:pt>
                <c:pt idx="1">
                  <c:v>1.2</c:v>
                </c:pt>
                <c:pt idx="2">
                  <c:v>1.1000000000000001</c:v>
                </c:pt>
                <c:pt idx="3">
                  <c:v>1.05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DE73-4209-B4F9-4465640ED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1656"/>
        <c:axId val="347357144"/>
        <c:axId val="0"/>
      </c:bar3DChart>
      <c:catAx>
        <c:axId val="347351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7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714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one"/>
        <c:crossAx val="347351656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9.8269837628102708E-3"/>
                  <c:y val="-1.886229692771614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123611488827659E-2"/>
                  <c:y val="-1.308380796821170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6691847213963063E-3"/>
                  <c:y val="-2.235875717694940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05F-42ED-A683-4D20FEBAE5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886.2</c:v>
                </c:pt>
                <c:pt idx="1">
                  <c:v>1013.2</c:v>
                </c:pt>
                <c:pt idx="2">
                  <c:v>943.6</c:v>
                </c:pt>
                <c:pt idx="3">
                  <c:v>901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3-405F-42ED-A683-4D20FEBAE59B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Дети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4008435947589832E-3"/>
                  <c:y val="-1.570827350701604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05F-42ED-A683-4D20FEBAE5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2101.6</c:v>
                </c:pt>
                <c:pt idx="1">
                  <c:v>2513.3000000000002</c:v>
                </c:pt>
                <c:pt idx="2">
                  <c:v>1884.7</c:v>
                </c:pt>
                <c:pt idx="3">
                  <c:v>1886.7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8-405F-42ED-A683-4D20FEBAE59B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Взрослые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06612758876361E-2"/>
                  <c:y val="-2.432131953738171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377932110545478E-2"/>
                  <c:y val="-2.765150886006716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43144977741778E-2"/>
                  <c:y val="-1.92218619731357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05F-42ED-A683-4D20FEBAE59B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379625721538786E-2"/>
                  <c:y val="-1.39356593357856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05F-42ED-A683-4D20FEBAE59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Sheet1!$B$4:$E$4</c:f>
              <c:numCache>
                <c:formatCode>0.0</c:formatCode>
                <c:ptCount val="4"/>
                <c:pt idx="0">
                  <c:v>518.6</c:v>
                </c:pt>
                <c:pt idx="1">
                  <c:v>555.1</c:v>
                </c:pt>
                <c:pt idx="2">
                  <c:v>632</c:v>
                </c:pt>
                <c:pt idx="3" formatCode="General">
                  <c:v>572.4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D-405F-42ED-A683-4D20FEBAE5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1264"/>
        <c:axId val="347352048"/>
        <c:axId val="0"/>
      </c:bar3DChart>
      <c:catAx>
        <c:axId val="34735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7352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352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735126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2836391224352087"/>
          <c:y val="0.8692357792416846"/>
          <c:w val="0.74475524475524479"/>
          <c:h val="8.4863550055677028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9.8269837628102708E-3"/>
                  <c:y val="-1.8862296927716144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123611488827605E-2"/>
                  <c:y val="-3.328015962008948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6691847213963063E-3"/>
                  <c:y val="-2.235875717694940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4514762908283322E-3"/>
                  <c:y val="-2.9172507941601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FDB-44C8-8E2F-6FB1D0DB986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1649.7</c:v>
                </c:pt>
                <c:pt idx="1">
                  <c:v>1799.8</c:v>
                </c:pt>
                <c:pt idx="2">
                  <c:v>1836.7</c:v>
                </c:pt>
                <c:pt idx="3">
                  <c:v>1713.6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EFDB-44C8-8E2F-6FB1D0DB986E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Дети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1760247426844035E-3"/>
                  <c:y val="-3.32320009134903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384031969067066E-4"/>
                  <c:y val="-1.475829211467883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4008435947589832E-3"/>
                  <c:y val="-1.570827350701604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FDB-44C8-8E2F-6FB1D0DB986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2335.3000000000002</c:v>
                </c:pt>
                <c:pt idx="1">
                  <c:v>2760.4</c:v>
                </c:pt>
                <c:pt idx="2">
                  <c:v>2233.1</c:v>
                </c:pt>
                <c:pt idx="3">
                  <c:v>2393.6999999999998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EFDB-44C8-8E2F-6FB1D0DB986E}"/>
            </c:ext>
          </c:extLst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Взрослые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0918447474350796E-2"/>
                  <c:y val="-1.9833241392519903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230251996132587E-2"/>
                  <c:y val="-1.6431313497912745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434483408247004E-2"/>
                  <c:y val="-2.146591233970581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EFDB-44C8-8E2F-6FB1D0DB986E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379625721538786E-2"/>
                  <c:y val="-1.393565933578567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FDB-44C8-8E2F-6FB1D0DB986E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ХМАО 2016</c:v>
                </c:pt>
              </c:strCache>
            </c:strRef>
          </c:cat>
          <c:val>
            <c:numRef>
              <c:f>Sheet1!$B$4:$E$4</c:f>
              <c:numCache>
                <c:formatCode>0.0</c:formatCode>
                <c:ptCount val="4"/>
                <c:pt idx="0">
                  <c:v>1447.5</c:v>
                </c:pt>
                <c:pt idx="1">
                  <c:v>1513</c:v>
                </c:pt>
                <c:pt idx="2">
                  <c:v>1692.2</c:v>
                </c:pt>
                <c:pt idx="3" formatCode="General">
                  <c:v>1486.2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E-EFDB-44C8-8E2F-6FB1D0DB98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7353224"/>
        <c:axId val="349449264"/>
        <c:axId val="0"/>
      </c:bar3DChart>
      <c:catAx>
        <c:axId val="347353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449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4492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735322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2836391224352087"/>
          <c:y val="0.8692357792416846"/>
          <c:w val="0.74475524475524479"/>
          <c:h val="8.4863550055677028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20"/>
      <c:hPercent val="5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1655011655011661E-2"/>
          <c:y val="2.1317829457364382E-2"/>
          <c:w val="0.97202797202797264"/>
          <c:h val="0.76162790697674465"/>
        </c:manualLayout>
      </c:layout>
      <c:bar3DChart>
        <c:barDir val="col"/>
        <c:grouping val="clustered"/>
        <c:varyColors val="0"/>
        <c:ser>
          <c:idx val="3"/>
          <c:order val="0"/>
          <c:tx>
            <c:strRef>
              <c:f>Sheet1!$A$2</c:f>
              <c:strCache>
                <c:ptCount val="1"/>
                <c:pt idx="0">
                  <c:v>Удельный вес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278447684143746E-2"/>
                  <c:y val="-3.2326551783165319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3784919305356311E-3"/>
                  <c:y val="-4.0012214144229508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919652253954939E-3"/>
                  <c:y val="-3.109349723080408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000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2643918467959651E-3"/>
                  <c:y val="-3.78362435462392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7AD-4EE6-86B1-94F84E68FA7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50.9</c:v>
                </c:pt>
                <c:pt idx="1">
                  <c:v>53.8</c:v>
                </c:pt>
                <c:pt idx="2">
                  <c:v>59.8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4-C7AD-4EE6-86B1-94F84E68FA75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5-ти летняя выживаемость</c:v>
                </c:pt>
              </c:strCache>
            </c:strRef>
          </c:tx>
          <c:spPr>
            <a:ln w="13621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2126318673637561E-2"/>
                  <c:y val="-3.796155748278760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026401595604841E-2"/>
                  <c:y val="-2.9783271785917196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975553954014541E-2"/>
                  <c:y val="-2.8946960736704542E-2"/>
                </c:manualLayout>
              </c:layout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145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7AD-4EE6-86B1-94F84E68FA7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spPr>
                <a:noFill/>
                <a:ln w="27242">
                  <a:noFill/>
                </a:ln>
              </c:spPr>
              <c:txPr>
                <a:bodyPr/>
                <a:lstStyle/>
                <a:p>
                  <a:pPr>
                    <a:defRPr sz="2386" b="1" i="0" u="none" strike="noStrike" baseline="0">
                      <a:solidFill>
                        <a:srgbClr val="00206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724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145" b="1" i="0" u="none" strike="noStrike" baseline="0">
                    <a:solidFill>
                      <a:srgbClr val="00206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Sheet1!$B$1:$D$1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Sheet1!$B$3:$D$3</c:f>
              <c:numCache>
                <c:formatCode>General</c:formatCode>
                <c:ptCount val="3"/>
                <c:pt idx="0">
                  <c:v>53.8</c:v>
                </c:pt>
                <c:pt idx="1">
                  <c:v>51.6</c:v>
                </c:pt>
                <c:pt idx="2">
                  <c:v>53.1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9-C7AD-4EE6-86B1-94F84E68F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49445344"/>
        <c:axId val="349448480"/>
        <c:axId val="0"/>
      </c:bar3DChart>
      <c:catAx>
        <c:axId val="349445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40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86" b="1" i="0" u="none" strike="noStrike" baseline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349448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94484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349445344"/>
        <c:crosses val="autoZero"/>
        <c:crossBetween val="between"/>
      </c:valAx>
      <c:spPr>
        <a:noFill/>
        <a:ln w="27242">
          <a:noFill/>
        </a:ln>
      </c:spPr>
    </c:plotArea>
    <c:legend>
      <c:legendPos val="b"/>
      <c:layout>
        <c:manualLayout>
          <c:xMode val="edge"/>
          <c:yMode val="edge"/>
          <c:x val="0.17832167832167817"/>
          <c:y val="0.91860465116279155"/>
          <c:w val="0.74475524475524479"/>
          <c:h val="7.3643410852713337E-2"/>
        </c:manualLayout>
      </c:layout>
      <c:overlay val="0"/>
      <c:spPr>
        <a:noFill/>
        <a:ln w="27242">
          <a:noFill/>
        </a:ln>
      </c:spPr>
      <c:txPr>
        <a:bodyPr/>
        <a:lstStyle/>
        <a:p>
          <a:pPr>
            <a:defRPr sz="1775" b="1" i="0" u="none" strike="noStrike" baseline="0">
              <a:solidFill>
                <a:srgbClr val="00206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030263"/>
      </p:ext>
    </p:extLst>
  </p:cSld>
  <p:clrMapOvr>
    <a:masterClrMapping/>
  </p:clrMapOvr>
  <p:transition spd="med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071894"/>
      </p:ext>
    </p:extLst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1020005"/>
      </p:ext>
    </p:extLst>
  </p:cSld>
  <p:clrMapOvr>
    <a:masterClrMapping/>
  </p:clrMapOvr>
  <p:transition spd="med"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699600"/>
      </p:ext>
    </p:extLst>
  </p:cSld>
  <p:clrMapOvr>
    <a:masterClrMapping/>
  </p:clrMapOvr>
  <p:transition spd="med">
    <p:whee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0413658"/>
      </p:ext>
    </p:extLst>
  </p:cSld>
  <p:clrMapOvr>
    <a:masterClrMapping/>
  </p:clrMapOvr>
  <p:transition spd="med">
    <p:whee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10251"/>
      </p:ext>
    </p:extLst>
  </p:cSld>
  <p:clrMapOvr>
    <a:masterClrMapping/>
  </p:clrMapOvr>
  <p:transition spd="med">
    <p:whee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502108"/>
      </p:ext>
    </p:extLst>
  </p:cSld>
  <p:clrMapOvr>
    <a:masterClrMapping/>
  </p:clrMapOvr>
  <p:transition spd="med">
    <p:whee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727322"/>
      </p:ext>
    </p:extLst>
  </p:cSld>
  <p:clrMapOvr>
    <a:masterClrMapping/>
  </p:clrMapOvr>
  <p:transition spd="med">
    <p:whee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67818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143000" y="1219200"/>
            <a:ext cx="6781800" cy="47244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06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6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6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FDBEC-6C11-4F50-A1B6-19B8859109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1582226"/>
      </p:ext>
    </p:extLst>
  </p:cSld>
  <p:clrMapOvr>
    <a:masterClrMapping/>
  </p:clrMapOvr>
  <p:transition spd="med">
    <p:whee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6200"/>
            <a:ext cx="6781800" cy="10668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43000" y="1219200"/>
            <a:ext cx="6781800" cy="47244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206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6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6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A2989-0997-4D11-B1EE-0F0695E03A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9058839"/>
      </p:ext>
    </p:extLst>
  </p:cSld>
  <p:clrMapOvr>
    <a:masterClrMapping/>
  </p:clrMapOvr>
  <p:transition spd="med">
    <p:whee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>
            <a:lvl1pPr>
              <a:defRPr sz="3000" b="1" i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26457576"/>
      </p:ext>
    </p:extLst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1638"/>
      </p:ext>
    </p:extLst>
  </p:cSld>
  <p:clrMapOvr>
    <a:masterClrMapping/>
  </p:clrMapOvr>
  <p:transition spd="med">
    <p:whee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>
            <a:lvl1pPr>
              <a:defRPr sz="3000" b="1" i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21622072"/>
      </p:ext>
    </p:extLst>
  </p:cSld>
  <p:clrMapOvr>
    <a:masterClrMapping/>
  </p:clrMapOvr>
  <p:transition spd="med">
    <p:whee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>
            <a:lvl1pPr>
              <a:defRPr sz="3000" b="1" i="0" baseline="0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03644450"/>
      </p:ext>
    </p:extLst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212073"/>
      </p:ext>
    </p:extLst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61593"/>
      </p:ext>
    </p:extLst>
  </p:cSld>
  <p:clrMapOvr>
    <a:masterClrMapping/>
  </p:clrMapOvr>
  <p:transition spd="med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58328"/>
      </p:ext>
    </p:extLst>
  </p:cSld>
  <p:clrMapOvr>
    <a:masterClrMapping/>
  </p:clrMapOvr>
  <p:transition spd="med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876357"/>
      </p:ext>
    </p:extLst>
  </p:cSld>
  <p:clrMapOvr>
    <a:masterClrMapping/>
  </p:clrMapOvr>
  <p:transition spd="med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70050"/>
      </p:ext>
    </p:extLst>
  </p:cSld>
  <p:clrMapOvr>
    <a:masterClrMapping/>
  </p:clrMapOvr>
  <p:transition spd="med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905312"/>
      </p:ext>
    </p:extLst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2549"/>
      </p:ext>
    </p:extLst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 cstate="print">
            <a:alphaModFix amt="3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49145-DCAC-4E91-A0D0-4A0F36BA18FF}" type="datetimeFigureOut">
              <a:rPr lang="ru-RU" smtClean="0"/>
              <a:pPr/>
              <a:t>19.04.2018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C5D910B-31AD-4964-B072-F26CF583B7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8" r:id="rId20"/>
    <p:sldLayoutId id="2147483689" r:id="rId21"/>
  </p:sldLayoutIdLst>
  <p:transition spd="med">
    <p:wheel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emf"/><Relationship Id="rId4" Type="http://schemas.openxmlformats.org/officeDocument/2006/relationships/package" Target="../embeddings/_________Microsoft_Word40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50.doc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3.e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4680519"/>
          </a:xfrm>
        </p:spPr>
        <p:txBody>
          <a:bodyPr>
            <a:noAutofit/>
          </a:bodyPr>
          <a:lstStyle/>
          <a:p>
            <a:pPr algn="ctr"/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ИТОГИ</a:t>
            </a:r>
            <a:b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ДЕЯТЕЛЬНОСТИ </a:t>
            </a:r>
            <a:b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БЮДЖЕТНОГО УЧРЕЖДЕНИЯ </a:t>
            </a:r>
            <a:b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ХАНТЫ – МАНСИЙСКОГО АВТОНОМНОГО ОКРУГА – ЮГРЫ</a:t>
            </a:r>
            <a:b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kern="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 «ЮГОРСКАЯ ГОРОДСКАЯ БОЛЬНИЦА»</a:t>
            </a:r>
            <a:b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3600" kern="0" dirty="0">
                <a:solidFill>
                  <a:srgbClr val="002060"/>
                </a:solidFill>
                <a:latin typeface="Times New Roman" panose="02020603050405020304" pitchFamily="18" charset="0"/>
              </a:rPr>
              <a:t>ЗА 2015-2017 гг.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whee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>
          <a:xfrm>
            <a:off x="1214438" y="1357313"/>
            <a:ext cx="6781800" cy="4724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III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. Заболеваемость. </a:t>
            </a:r>
          </a:p>
          <a:p>
            <a:pPr algn="ctr">
              <a:buFontTx/>
              <a:buNone/>
            </a:pP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Болезненность.</a:t>
            </a:r>
          </a:p>
          <a:p>
            <a:pPr algn="ctr">
              <a:buFontTx/>
              <a:buNone/>
            </a:pP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Инвалидность.</a:t>
            </a:r>
          </a:p>
        </p:txBody>
      </p:sp>
      <p:pic>
        <p:nvPicPr>
          <p:cNvPr id="3" name="Рисунок 2" descr="Мая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0"/>
            <a:ext cx="2321356" cy="169720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076" name="Picture 4" descr="C:\Documents and Settings\User2\Рабочий стол\Новая папка (4)\Без названия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3515" y="5005394"/>
            <a:ext cx="3010485" cy="185260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7" name="Picture 5" descr="C:\Documents and Settings\User2\Рабочий стол\Новая папка (4)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86322"/>
            <a:ext cx="2638425" cy="207167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989687450"/>
      </p:ext>
    </p:extLst>
  </p:cSld>
  <p:clrMapOvr>
    <a:masterClrMapping/>
  </p:clrMapOvr>
  <p:transition spd="med">
    <p:whee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Первичная заболеваемость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 (на 1 000 населения)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682199018"/>
              </p:ext>
            </p:extLst>
          </p:nvPr>
        </p:nvGraphicFramePr>
        <p:xfrm>
          <a:off x="-312738" y="1463675"/>
          <a:ext cx="9405938" cy="565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2437915"/>
      </p:ext>
    </p:extLst>
  </p:cSld>
  <p:clrMapOvr>
    <a:masterClrMapping/>
  </p:clrMapOvr>
  <p:transition spd="med">
    <p:whee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Болезненность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 (на 1 000 населения)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088520445"/>
              </p:ext>
            </p:extLst>
          </p:nvPr>
        </p:nvGraphicFramePr>
        <p:xfrm>
          <a:off x="-312738" y="1463675"/>
          <a:ext cx="9405938" cy="5659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891960"/>
      </p:ext>
    </p:extLst>
  </p:cSld>
  <p:clrMapOvr>
    <a:masterClrMapping/>
  </p:clrMapOvr>
  <p:transition spd="med">
    <p:whee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0188"/>
            <a:ext cx="7637463" cy="148113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Структура впервые выявленных злокачественных новообразований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320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76857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520861"/>
              </p:ext>
            </p:extLst>
          </p:nvPr>
        </p:nvGraphicFramePr>
        <p:xfrm>
          <a:off x="395288" y="1700213"/>
          <a:ext cx="8424862" cy="5030196"/>
        </p:xfrm>
        <a:graphic>
          <a:graphicData uri="http://schemas.openxmlformats.org/drawingml/2006/table">
            <a:tbl>
              <a:tblPr/>
              <a:tblGrid>
                <a:gridCol w="34559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573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7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843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73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2015г.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2016г.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2017г.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89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желудка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3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трахеи, бронхов, легких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23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3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кожи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010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прямой и ободочной кишки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0102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молочной железы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73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Рак женских половых органов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15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890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Прочие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38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54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38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732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Всего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110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143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</a:rPr>
                        <a:t>114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345382"/>
      </p:ext>
    </p:extLst>
  </p:cSld>
  <p:clrMapOvr>
    <a:masterClrMapping/>
  </p:clrMapOvr>
  <p:transition spd="med">
    <p:whee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7956550" cy="1224136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dirty="0">
                <a:latin typeface="Times New Roman" panose="02020603050405020304" pitchFamily="18" charset="0"/>
              </a:rPr>
              <a:t>Злокачественные новообразования выявленные на ранних стадиях </a:t>
            </a:r>
            <a:br>
              <a:rPr lang="ru-RU" altLang="ru-RU" sz="2400" dirty="0">
                <a:latin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</a:rPr>
              <a:t>(удельный вес %, 5 – летняя выживаемость %)</a:t>
            </a:r>
          </a:p>
        </p:txBody>
      </p:sp>
      <p:graphicFrame>
        <p:nvGraphicFramePr>
          <p:cNvPr id="5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47222692"/>
              </p:ext>
            </p:extLst>
          </p:nvPr>
        </p:nvGraphicFramePr>
        <p:xfrm>
          <a:off x="251520" y="1268760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1417505"/>
      </p:ext>
    </p:extLst>
  </p:cSld>
  <p:clrMapOvr>
    <a:masterClrMapping/>
  </p:clrMapOvr>
  <p:transition spd="med">
    <p:whee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7705725" cy="21971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Скрининговые исследования с целью выявления онкологических заболеваний</a:t>
            </a:r>
            <a:b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altLang="ru-RU" sz="3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3" name="Text Box 57"/>
          <p:cNvSpPr>
            <a:spLocks noGrp="1" noChangeArrowheads="1"/>
          </p:cNvSpPr>
          <p:nvPr>
            <p:ph idx="4294967295"/>
          </p:nvPr>
        </p:nvSpPr>
        <p:spPr>
          <a:xfrm>
            <a:off x="0" y="2205038"/>
            <a:ext cx="8748464" cy="3875087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Маммография – 2 642 исследований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ПСА – 2 213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Цитология – 7 989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Исследование на колоректальный рак – 302</a:t>
            </a:r>
            <a:r>
              <a:rPr lang="ru-RU" altLang="ru-RU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</a:rPr>
              <a:t>Флюорография – 28 628 исследований</a:t>
            </a:r>
          </a:p>
        </p:txBody>
      </p:sp>
    </p:spTree>
    <p:extLst>
      <p:ext uri="{BB962C8B-B14F-4D97-AF65-F5344CB8AC3E}">
        <p14:creationId xmlns:p14="http://schemas.microsoft.com/office/powerpoint/2010/main" val="1764053401"/>
      </p:ext>
    </p:extLst>
  </p:cSld>
  <p:clrMapOvr>
    <a:masterClrMapping/>
  </p:clrMapOvr>
  <p:transition spd="med">
    <p:whee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0"/>
            <a:ext cx="7561263" cy="13636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Заболеваемость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социально значимые заболевания</a:t>
            </a:r>
            <a:r>
              <a:rPr lang="ru-RU" altLang="ru-RU" sz="2400" dirty="0">
                <a:solidFill>
                  <a:srgbClr val="392997"/>
                </a:solidFill>
                <a:latin typeface="Arial" panose="020B0604020202020204" pitchFamily="34" charset="0"/>
              </a:rPr>
              <a:t> </a:t>
            </a:r>
            <a:br>
              <a:rPr lang="ru-RU" altLang="ru-RU" sz="2400" dirty="0">
                <a:solidFill>
                  <a:srgbClr val="392997"/>
                </a:solidFill>
                <a:latin typeface="Arial" panose="020B0604020202020204" pitchFamily="34" charset="0"/>
              </a:rPr>
            </a:b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(на 100 000 населения)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 </a:t>
            </a:r>
            <a:b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32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0271353"/>
              </p:ext>
            </p:extLst>
          </p:nvPr>
        </p:nvGraphicFramePr>
        <p:xfrm>
          <a:off x="0" y="1125538"/>
          <a:ext cx="9866313" cy="565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05351060"/>
      </p:ext>
    </p:extLst>
  </p:cSld>
  <p:clrMapOvr>
    <a:masterClrMapping/>
  </p:clrMapOvr>
  <p:transition spd="med">
    <p:whee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6911975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Первичный выход на инвалидность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(на 10 000 населения)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204016556"/>
              </p:ext>
            </p:extLst>
          </p:nvPr>
        </p:nvGraphicFramePr>
        <p:xfrm>
          <a:off x="-561975" y="1390650"/>
          <a:ext cx="10125075" cy="5487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8820740"/>
      </p:ext>
    </p:extLst>
  </p:cSld>
  <p:clrMapOvr>
    <a:masterClrMapping/>
  </p:clrMapOvr>
  <p:transition spd="med">
    <p:whee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8027988" cy="1543050"/>
          </a:xfrm>
        </p:spPr>
        <p:txBody>
          <a:bodyPr/>
          <a:lstStyle/>
          <a:p>
            <a:pPr algn="ctr"/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Удельный вес основных классов заболеваний </a:t>
            </a:r>
            <a:b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из числа первично признанных инвалидами</a:t>
            </a:r>
            <a:b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 в 2017 году, взрослое население</a:t>
            </a:r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037232497"/>
              </p:ext>
            </p:extLst>
          </p:nvPr>
        </p:nvGraphicFramePr>
        <p:xfrm>
          <a:off x="301625" y="1535113"/>
          <a:ext cx="9043988" cy="5907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0253835"/>
      </p:ext>
    </p:extLst>
  </p:cSld>
  <p:clrMapOvr>
    <a:masterClrMapping/>
  </p:clrMapOvr>
  <p:transition spd="med">
    <p:whee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260648"/>
            <a:ext cx="7921625" cy="1257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Удельный вес основных классов заболеваний </a:t>
            </a:r>
            <a:b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из числа первично признанных инвалидами</a:t>
            </a:r>
            <a:b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000" dirty="0">
                <a:solidFill>
                  <a:srgbClr val="392997"/>
                </a:solidFill>
                <a:latin typeface="Times New Roman" panose="02020603050405020304" pitchFamily="18" charset="0"/>
              </a:rPr>
              <a:t> в 2017 году, дети и подростки</a:t>
            </a:r>
          </a:p>
        </p:txBody>
      </p:sp>
      <p:graphicFrame>
        <p:nvGraphicFramePr>
          <p:cNvPr id="2" name="Object 1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41728282"/>
              </p:ext>
            </p:extLst>
          </p:nvPr>
        </p:nvGraphicFramePr>
        <p:xfrm>
          <a:off x="374650" y="1608138"/>
          <a:ext cx="8467725" cy="5946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618473"/>
      </p:ext>
    </p:extLst>
  </p:cSld>
  <p:clrMapOvr>
    <a:masterClrMapping/>
  </p:clrMapOvr>
  <p:transition spd="med"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idx="1"/>
          </p:nvPr>
        </p:nvSpPr>
        <p:spPr>
          <a:xfrm>
            <a:off x="1403350" y="1000125"/>
            <a:ext cx="6781800" cy="5568950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I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. Демография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2000240"/>
            <a:ext cx="3429024" cy="2581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026" name="Picture 2" descr="C:\Documents and Settings\User2\Рабочий стол\Новая папка (4)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429132"/>
            <a:ext cx="3498873" cy="2071701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38001117"/>
      </p:ext>
    </p:extLst>
  </p:cSld>
  <p:clrMapOvr>
    <a:masterClrMapping/>
  </p:clrMapOvr>
  <p:transition spd="med">
    <p:whee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125538"/>
            <a:ext cx="6781800" cy="4724400"/>
          </a:xfrm>
          <a:noFill/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IV</a:t>
            </a:r>
            <a:r>
              <a:rPr lang="ru-RU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. Анализ смертности</a:t>
            </a:r>
          </a:p>
        </p:txBody>
      </p:sp>
      <p:pic>
        <p:nvPicPr>
          <p:cNvPr id="3" name="Рисунок 2" descr="images 22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071810"/>
            <a:ext cx="4529535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53373251"/>
      </p:ext>
    </p:extLst>
  </p:cSld>
  <p:clrMapOvr>
    <a:masterClrMapping/>
  </p:clrMapOvr>
  <p:transition spd="med"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186612" cy="12049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Перинатальная и младенческая смертность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 (на 1 000 соответствующего населения)</a:t>
            </a:r>
          </a:p>
        </p:txBody>
      </p:sp>
      <p:graphicFrame>
        <p:nvGraphicFramePr>
          <p:cNvPr id="2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974891908"/>
              </p:ext>
            </p:extLst>
          </p:nvPr>
        </p:nvGraphicFramePr>
        <p:xfrm>
          <a:off x="-273050" y="1611313"/>
          <a:ext cx="9909175" cy="518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4555313"/>
      </p:ext>
    </p:extLst>
  </p:cSld>
  <p:clrMapOvr>
    <a:masterClrMapping/>
  </p:clrMapOvr>
  <p:transition spd="med">
    <p:whee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68403120"/>
              </p:ext>
            </p:extLst>
          </p:nvPr>
        </p:nvGraphicFramePr>
        <p:xfrm>
          <a:off x="547688" y="1751013"/>
          <a:ext cx="8596312" cy="4478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81000" y="230188"/>
            <a:ext cx="83820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>
                <a:solidFill>
                  <a:srgbClr val="392997"/>
                </a:solidFill>
                <a:latin typeface="Times New Roman" panose="02020603050405020304" pitchFamily="18" charset="0"/>
              </a:rPr>
              <a:t>Общая смертность населения</a:t>
            </a:r>
            <a:br>
              <a:rPr lang="ru-RU" altLang="ru-RU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77819"/>
      </p:ext>
    </p:extLst>
  </p:cSld>
  <p:clrMapOvr>
    <a:masterClrMapping/>
  </p:clrMapOvr>
  <p:transition spd="med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5331654"/>
              </p:ext>
            </p:extLst>
          </p:nvPr>
        </p:nvGraphicFramePr>
        <p:xfrm>
          <a:off x="547688" y="1751013"/>
          <a:ext cx="8596312" cy="4478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381000" y="230188"/>
            <a:ext cx="838200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Смертность трудоспособного населения</a:t>
            </a: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219775"/>
      </p:ext>
    </p:extLst>
  </p:cSld>
  <p:clrMapOvr>
    <a:masterClrMapping/>
  </p:clrMapOvr>
  <p:transition spd="med">
    <p:whee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04664"/>
            <a:ext cx="8078788" cy="9874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Общая смертность по классам заболеваний за 2017 год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(абсолютные числа)</a:t>
            </a:r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653185"/>
              </p:ext>
            </p:extLst>
          </p:nvPr>
        </p:nvGraphicFramePr>
        <p:xfrm>
          <a:off x="336550" y="1479550"/>
          <a:ext cx="8147050" cy="595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4871256"/>
      </p:ext>
    </p:extLst>
  </p:cSld>
  <p:clrMapOvr>
    <a:masterClrMapping/>
  </p:clrMapOvr>
  <p:transition spd="med">
    <p:whee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7921625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Структура смертности от неуправляемых причин (абсолютные числа)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09126150"/>
              </p:ext>
            </p:extLst>
          </p:nvPr>
        </p:nvGraphicFramePr>
        <p:xfrm>
          <a:off x="50800" y="1608138"/>
          <a:ext cx="9042400" cy="5199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1389419"/>
      </p:ext>
    </p:extLst>
  </p:cSld>
  <p:clrMapOvr>
    <a:masterClrMapping/>
  </p:clrMapOvr>
  <p:transition spd="med">
    <p:whee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981075"/>
            <a:ext cx="6781800" cy="4724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V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. Финансово – экономические показатели</a:t>
            </a:r>
          </a:p>
        </p:txBody>
      </p:sp>
      <p:pic>
        <p:nvPicPr>
          <p:cNvPr id="4098" name="Picture 2" descr="C:\Documents and Settings\User2\Рабочий стол\Новая папка (4)\Без названия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29132"/>
            <a:ext cx="3822738" cy="191136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Documents and Settings\User2\Рабочий стол\Новая папка (4)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143248"/>
            <a:ext cx="3286116" cy="1971670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40654018"/>
      </p:ext>
    </p:extLst>
  </p:cSld>
  <p:clrMapOvr>
    <a:masterClrMapping/>
  </p:clrMapOvr>
  <p:transition spd="med">
    <p:whee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08125" y="76200"/>
            <a:ext cx="5873750" cy="8604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Доходы </a:t>
            </a:r>
            <a:r>
              <a:rPr lang="ru-RU" altLang="ru-RU" sz="3200" b="1">
                <a:solidFill>
                  <a:srgbClr val="392997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3200" b="1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rgbClr val="392997"/>
                </a:solidFill>
                <a:latin typeface="Times New Roman" panose="02020603050405020304" pitchFamily="18" charset="0"/>
              </a:rPr>
              <a:t>(млн. рублей)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2289515"/>
              </p:ext>
            </p:extLst>
          </p:nvPr>
        </p:nvGraphicFramePr>
        <p:xfrm>
          <a:off x="50800" y="1679575"/>
          <a:ext cx="8856663" cy="490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9673806"/>
      </p:ext>
    </p:extLst>
  </p:cSld>
  <p:clrMapOvr>
    <a:masterClrMapping/>
  </p:clrMapOvr>
  <p:transition spd="med">
    <p:whee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76200"/>
            <a:ext cx="55181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Расходы на заработную плату </a:t>
            </a:r>
            <a:b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(тысяч рублей)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660428361"/>
              </p:ext>
            </p:extLst>
          </p:nvPr>
        </p:nvGraphicFramePr>
        <p:xfrm>
          <a:off x="157163" y="908720"/>
          <a:ext cx="8829675" cy="5731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1130944"/>
      </p:ext>
    </p:extLst>
  </p:cSld>
  <p:clrMapOvr>
    <a:masterClrMapping/>
  </p:clrMapOvr>
  <p:transition spd="med">
    <p:whee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76200"/>
            <a:ext cx="55181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Структура расходов Учреждения</a:t>
            </a:r>
            <a:endParaRPr lang="ru-RU" altLang="ru-RU" sz="24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91086594"/>
              </p:ext>
            </p:extLst>
          </p:nvPr>
        </p:nvGraphicFramePr>
        <p:xfrm>
          <a:off x="157163" y="1268760"/>
          <a:ext cx="8829675" cy="5371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7497145"/>
      </p:ext>
    </p:extLst>
  </p:cSld>
  <p:clrMapOvr>
    <a:masterClrMapping/>
  </p:clrMapOvr>
  <p:transition spd="med">
    <p:whee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7575550" cy="61337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Население города Югорска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32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853948496"/>
              </p:ext>
            </p:extLst>
          </p:nvPr>
        </p:nvGraphicFramePr>
        <p:xfrm>
          <a:off x="-68263" y="1679575"/>
          <a:ext cx="9280526" cy="5119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6336393"/>
      </p:ext>
    </p:extLst>
  </p:cSld>
  <p:clrMapOvr>
    <a:masterClrMapping/>
  </p:clrMapOvr>
  <p:transition spd="med">
    <p:whee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76200"/>
            <a:ext cx="5518150" cy="1066800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Расходы </a:t>
            </a:r>
            <a:r>
              <a:rPr lang="ru-RU" altLang="ru-RU" sz="3200" b="1">
                <a:solidFill>
                  <a:srgbClr val="392997"/>
                </a:solidFill>
                <a:latin typeface="Times New Roman" panose="02020603050405020304" pitchFamily="18" charset="0"/>
              </a:rPr>
              <a:t>– </a:t>
            </a:r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медикаменты</a:t>
            </a:r>
            <a:r>
              <a:rPr lang="ru-RU" altLang="ru-RU" sz="2400" b="1">
                <a:solidFill>
                  <a:srgbClr val="392997"/>
                </a:solidFill>
                <a:latin typeface="Times New Roman" panose="02020603050405020304" pitchFamily="18" charset="0"/>
              </a:rPr>
              <a:t>               </a:t>
            </a:r>
            <a:r>
              <a:rPr lang="ru-RU" altLang="ru-RU" sz="2000">
                <a:solidFill>
                  <a:srgbClr val="392997"/>
                </a:solidFill>
                <a:latin typeface="Times New Roman" panose="02020603050405020304" pitchFamily="18" charset="0"/>
              </a:rPr>
              <a:t>(тысяч рублей)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664075541"/>
              </p:ext>
            </p:extLst>
          </p:nvPr>
        </p:nvGraphicFramePr>
        <p:xfrm>
          <a:off x="50800" y="980729"/>
          <a:ext cx="8739188" cy="5826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7052795"/>
      </p:ext>
    </p:extLst>
  </p:cSld>
  <p:clrMapOvr>
    <a:masterClrMapping/>
  </p:clrMapOvr>
  <p:transition spd="med">
    <p:whee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4663" y="76200"/>
            <a:ext cx="5459412" cy="106680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Средняя заработная плата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врачи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995893177"/>
              </p:ext>
            </p:extLst>
          </p:nvPr>
        </p:nvGraphicFramePr>
        <p:xfrm>
          <a:off x="160338" y="1538288"/>
          <a:ext cx="8837612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8603144"/>
      </p:ext>
    </p:extLst>
  </p:cSld>
  <p:clrMapOvr>
    <a:masterClrMapping/>
  </p:clrMapOvr>
  <p:transition spd="med">
    <p:whee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4663" y="76200"/>
            <a:ext cx="5459412" cy="1066800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Средняя заработная плата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2000">
                <a:solidFill>
                  <a:srgbClr val="392997"/>
                </a:solidFill>
                <a:latin typeface="Times New Roman" panose="02020603050405020304" pitchFamily="18" charset="0"/>
              </a:rPr>
              <a:t>средние медработники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072038300"/>
              </p:ext>
            </p:extLst>
          </p:nvPr>
        </p:nvGraphicFramePr>
        <p:xfrm>
          <a:off x="160338" y="1538288"/>
          <a:ext cx="8837612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7327139"/>
      </p:ext>
    </p:extLst>
  </p:cSld>
  <p:clrMapOvr>
    <a:masterClrMapping/>
  </p:clrMapOvr>
  <p:transition spd="med">
    <p:whee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200"/>
            <a:ext cx="7489825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  <a:t>Суммы снятые по итогам экспертиз СМК</a:t>
            </a:r>
            <a:b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1800" dirty="0">
                <a:solidFill>
                  <a:srgbClr val="392997"/>
                </a:solidFill>
                <a:latin typeface="Times New Roman" panose="02020603050405020304" pitchFamily="18" charset="0"/>
              </a:rPr>
              <a:t>тысяч рублей</a:t>
            </a:r>
            <a:endParaRPr lang="ru-RU" altLang="ru-RU" sz="32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033606423"/>
              </p:ext>
            </p:extLst>
          </p:nvPr>
        </p:nvGraphicFramePr>
        <p:xfrm>
          <a:off x="-201613" y="1193800"/>
          <a:ext cx="9294813" cy="561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3514046"/>
      </p:ext>
    </p:extLst>
  </p:cSld>
  <p:clrMapOvr>
    <a:masterClrMapping/>
  </p:clrMapOvr>
  <p:transition spd="med">
    <p:whee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200"/>
            <a:ext cx="7489825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  <a:t>Суммы снятые по итогам экспертиз СМК</a:t>
            </a:r>
            <a:b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1800" dirty="0">
                <a:solidFill>
                  <a:srgbClr val="392997"/>
                </a:solidFill>
                <a:latin typeface="Times New Roman" panose="02020603050405020304" pitchFamily="18" charset="0"/>
              </a:rPr>
              <a:t>% от выставленного счета</a:t>
            </a:r>
            <a:endParaRPr lang="ru-RU" altLang="ru-RU" sz="32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30172060"/>
              </p:ext>
            </p:extLst>
          </p:nvPr>
        </p:nvGraphicFramePr>
        <p:xfrm>
          <a:off x="-201613" y="1193800"/>
          <a:ext cx="9294813" cy="561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3865794"/>
      </p:ext>
    </p:extLst>
  </p:cSld>
  <p:clrMapOvr>
    <a:masterClrMapping/>
  </p:clrMapOvr>
  <p:transition spd="med">
    <p:whee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125538"/>
            <a:ext cx="6781800" cy="4724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VI</a:t>
            </a:r>
            <a:r>
              <a:rPr lang="ru-RU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. Стационарная медицинская помощь</a:t>
            </a:r>
          </a:p>
        </p:txBody>
      </p:sp>
      <p:pic>
        <p:nvPicPr>
          <p:cNvPr id="3" name="Рисунок 2" descr="скачанные фай123л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284984"/>
            <a:ext cx="3744416" cy="2758291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4" name="Рисунок 3" descr="image121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284984"/>
            <a:ext cx="3556972" cy="266429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5122" name="Picture 2" descr="C:\Documents and Settings\User2\Рабочий стол\Новая папка (4)\images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0464" y="1"/>
            <a:ext cx="2393535" cy="1500174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88269473"/>
      </p:ext>
    </p:extLst>
  </p:cSld>
  <p:clrMapOvr>
    <a:masterClrMapping/>
  </p:clrMapOvr>
  <p:transition spd="med">
    <p:whee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127875" cy="603250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Коечная сеть</a:t>
            </a:r>
          </a:p>
        </p:txBody>
      </p:sp>
      <p:graphicFrame>
        <p:nvGraphicFramePr>
          <p:cNvPr id="5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583208893"/>
              </p:ext>
            </p:extLst>
          </p:nvPr>
        </p:nvGraphicFramePr>
        <p:xfrm>
          <a:off x="1143000" y="1219200"/>
          <a:ext cx="6781800" cy="545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6163743"/>
      </p:ext>
    </p:extLst>
  </p:cSld>
  <p:clrMapOvr>
    <a:masterClrMapping/>
  </p:clrMapOvr>
  <p:transition spd="med">
    <p:whee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188640"/>
            <a:ext cx="6624736" cy="1368152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Обеспеченность больничными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койками (на 10 000 населения)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673481315"/>
              </p:ext>
            </p:extLst>
          </p:nvPr>
        </p:nvGraphicFramePr>
        <p:xfrm>
          <a:off x="-561975" y="1408113"/>
          <a:ext cx="10125075" cy="531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9549359"/>
      </p:ext>
    </p:extLst>
  </p:cSld>
  <p:clrMapOvr>
    <a:masterClrMapping/>
  </p:clrMapOvr>
  <p:transition spd="med">
    <p:wheel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127875" cy="1098550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Пролечено населения 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в круглосуточном стационаре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485983313"/>
              </p:ext>
            </p:extLst>
          </p:nvPr>
        </p:nvGraphicFramePr>
        <p:xfrm>
          <a:off x="-561975" y="1319213"/>
          <a:ext cx="10125075" cy="548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7484030"/>
      </p:ext>
    </p:extLst>
  </p:cSld>
  <p:clrMapOvr>
    <a:masterClrMapping/>
  </p:clrMapOvr>
  <p:transition spd="med">
    <p:wheel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93713" y="188640"/>
            <a:ext cx="7127875" cy="1078185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Показатели работы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коечного фонда стационара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219302475"/>
              </p:ext>
            </p:extLst>
          </p:nvPr>
        </p:nvGraphicFramePr>
        <p:xfrm>
          <a:off x="-490538" y="1427163"/>
          <a:ext cx="10053638" cy="527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5408548"/>
      </p:ext>
    </p:extLst>
  </p:cSld>
  <p:clrMapOvr>
    <a:masterClrMapping/>
  </p:clrMapOvr>
  <p:transition spd="med">
    <p:whee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Демографические процессы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rgbClr val="392997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400" b="1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217984089"/>
              </p:ext>
            </p:extLst>
          </p:nvPr>
        </p:nvGraphicFramePr>
        <p:xfrm>
          <a:off x="307975" y="1071546"/>
          <a:ext cx="8382000" cy="5508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1751544"/>
      </p:ext>
    </p:extLst>
  </p:cSld>
  <p:clrMapOvr>
    <a:masterClrMapping/>
  </p:clrMapOvr>
  <p:transition spd="med">
    <p:whee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88913"/>
            <a:ext cx="7127875" cy="1098550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Пролечено населения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в дневном стационаре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585740619"/>
              </p:ext>
            </p:extLst>
          </p:nvPr>
        </p:nvGraphicFramePr>
        <p:xfrm>
          <a:off x="-561975" y="1319213"/>
          <a:ext cx="10125075" cy="548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1113831"/>
      </p:ext>
    </p:extLst>
  </p:cSld>
  <p:clrMapOvr>
    <a:masterClrMapping/>
  </p:clrMapOvr>
  <p:transition spd="med">
    <p:wheel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127875" cy="105221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Показатели работы 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коечного фонда дневного стационара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774340702"/>
              </p:ext>
            </p:extLst>
          </p:nvPr>
        </p:nvGraphicFramePr>
        <p:xfrm>
          <a:off x="-720725" y="1319213"/>
          <a:ext cx="10442575" cy="548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1536296"/>
      </p:ext>
    </p:extLst>
  </p:cSld>
  <p:clrMapOvr>
    <a:masterClrMapping/>
  </p:clrMapOvr>
  <p:transition spd="med">
    <p:wheel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188913"/>
            <a:ext cx="7056438" cy="576262"/>
          </a:xfrm>
        </p:spPr>
        <p:txBody>
          <a:bodyPr>
            <a:normAutofit fontScale="90000"/>
          </a:bodyPr>
          <a:lstStyle/>
          <a:p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Хирургическая работа стационара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360297"/>
              </p:ext>
            </p:extLst>
          </p:nvPr>
        </p:nvGraphicFramePr>
        <p:xfrm>
          <a:off x="871538" y="927100"/>
          <a:ext cx="8034337" cy="553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4691507"/>
      </p:ext>
    </p:extLst>
  </p:cSld>
  <p:clrMapOvr>
    <a:masterClrMapping/>
  </p:clrMapOvr>
  <p:transition spd="med">
    <p:wheel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6632"/>
            <a:ext cx="7559675" cy="145975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Скорая медицинская помощь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Число выполненных вызовов                              (на 1 000 населения)</a:t>
            </a: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403041106"/>
              </p:ext>
            </p:extLst>
          </p:nvPr>
        </p:nvGraphicFramePr>
        <p:xfrm>
          <a:off x="-604838" y="1846263"/>
          <a:ext cx="10353676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0753736"/>
      </p:ext>
    </p:extLst>
  </p:cSld>
  <p:clrMapOvr>
    <a:masterClrMapping/>
  </p:clrMapOvr>
  <p:transition spd="med">
    <p:wheel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88640"/>
            <a:ext cx="6781800" cy="5516835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VII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. </a:t>
            </a:r>
            <a:r>
              <a:rPr lang="ru-RU" altLang="ru-RU" sz="40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Амбулаторно</a:t>
            </a:r>
            <a:r>
              <a:rPr lang="ru-RU" altLang="ru-RU" sz="4000" dirty="0">
                <a:solidFill>
                  <a:srgbClr val="392997"/>
                </a:solidFill>
                <a:latin typeface="Times New Roman" panose="02020603050405020304" pitchFamily="18" charset="0"/>
              </a:rPr>
              <a:t> – поликлиническая</a:t>
            </a:r>
          </a:p>
          <a:p>
            <a:pPr algn="ctr">
              <a:buFontTx/>
              <a:buNone/>
            </a:pPr>
            <a:r>
              <a:rPr lang="ru-RU" altLang="ru-RU" sz="4000" dirty="0">
                <a:solidFill>
                  <a:srgbClr val="392997"/>
                </a:solidFill>
                <a:latin typeface="Times New Roman" panose="02020603050405020304" pitchFamily="18" charset="0"/>
              </a:rPr>
              <a:t> помощь</a:t>
            </a:r>
          </a:p>
        </p:txBody>
      </p:sp>
      <p:pic>
        <p:nvPicPr>
          <p:cNvPr id="4" name="Рисунок 3" descr="images110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028" y="4685225"/>
            <a:ext cx="3276972" cy="2172775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6146" name="Picture 2" descr="C:\Documents and Settings\User2\Рабочий стол\Новая папка (4)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71744"/>
            <a:ext cx="4265117" cy="217330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5804281"/>
      </p:ext>
    </p:extLst>
  </p:cSld>
  <p:clrMapOvr>
    <a:masterClrMapping/>
  </p:clrMapOvr>
  <p:transition spd="med">
    <p:wheel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188640"/>
            <a:ext cx="7056437" cy="791815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Число врачебных посещений</a:t>
            </a: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9566984"/>
              </p:ext>
            </p:extLst>
          </p:nvPr>
        </p:nvGraphicFramePr>
        <p:xfrm>
          <a:off x="1143000" y="1628800"/>
          <a:ext cx="6781800" cy="43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919477"/>
      </p:ext>
    </p:extLst>
  </p:cSld>
  <p:clrMapOvr>
    <a:masterClrMapping/>
  </p:clrMapOvr>
  <p:transition spd="med">
    <p:wheel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589199" cy="1271155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врачебных посещений на одного жителя</a:t>
            </a:r>
          </a:p>
        </p:txBody>
      </p:sp>
      <p:graphicFrame>
        <p:nvGraphicFramePr>
          <p:cNvPr id="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748158"/>
              </p:ext>
            </p:extLst>
          </p:nvPr>
        </p:nvGraphicFramePr>
        <p:xfrm>
          <a:off x="457200" y="1340768"/>
          <a:ext cx="82296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892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Посещения стоматологического отделения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214262932"/>
              </p:ext>
            </p:extLst>
          </p:nvPr>
        </p:nvGraphicFramePr>
        <p:xfrm>
          <a:off x="142844" y="1071546"/>
          <a:ext cx="9001156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1094779"/>
      </p:ext>
    </p:extLst>
  </p:cSld>
  <p:clrMapOvr>
    <a:masterClrMapping/>
  </p:clrMapOvr>
  <p:transition spd="med">
    <p:whee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76200"/>
            <a:ext cx="55181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Врачи стоматологического отделения</a:t>
            </a:r>
            <a:endParaRPr lang="ru-RU" altLang="ru-RU" sz="24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107282159"/>
              </p:ext>
            </p:extLst>
          </p:nvPr>
        </p:nvGraphicFramePr>
        <p:xfrm>
          <a:off x="157163" y="1268760"/>
          <a:ext cx="8829675" cy="5371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7395548"/>
      </p:ext>
    </p:extLst>
  </p:cSld>
  <p:clrMapOvr>
    <a:masterClrMapping/>
  </p:clrMapOvr>
  <p:transition spd="med">
    <p:wheel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65892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Посещения стоматологического отделения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52814605"/>
              </p:ext>
            </p:extLst>
          </p:nvPr>
        </p:nvGraphicFramePr>
        <p:xfrm>
          <a:off x="230471" y="931817"/>
          <a:ext cx="9001156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9" name="Объект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723102"/>
              </p:ext>
            </p:extLst>
          </p:nvPr>
        </p:nvGraphicFramePr>
        <p:xfrm>
          <a:off x="208194" y="1124744"/>
          <a:ext cx="8836091" cy="54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5" name="Документ" r:id="rId4" imgW="10307030" imgH="6300234" progId="Word.Document.12">
                  <p:embed/>
                </p:oleObj>
              </mc:Choice>
              <mc:Fallback>
                <p:oleObj name="Документ" r:id="rId4" imgW="10307030" imgH="63002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194" y="1124744"/>
                        <a:ext cx="8836091" cy="540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7037508"/>
      </p:ext>
    </p:extLst>
  </p:cSld>
  <p:clrMapOvr>
    <a:masterClrMapping/>
  </p:clrMapOvr>
  <p:transition spd="med">
    <p:whee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>
          <a:xfrm>
            <a:off x="1403350" y="1196975"/>
            <a:ext cx="6781800" cy="4724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II</a:t>
            </a:r>
            <a:r>
              <a:rPr lang="ru-RU" altLang="ru-RU" sz="4400">
                <a:solidFill>
                  <a:srgbClr val="392997"/>
                </a:solidFill>
                <a:latin typeface="Times New Roman" panose="02020603050405020304" pitchFamily="18" charset="0"/>
              </a:rPr>
              <a:t>. Работа с кадрами</a:t>
            </a:r>
          </a:p>
        </p:txBody>
      </p:sp>
      <p:pic>
        <p:nvPicPr>
          <p:cNvPr id="2050" name="Picture 2" descr="C:\Documents and Settings\User2\Рабочий стол\Новая папка (4)\Без названия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57364"/>
            <a:ext cx="2995624" cy="2914221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1" name="Picture 3" descr="C:\Documents and Settings\User2\Рабочий стол\Новая папка (4)\Без названия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5925" y="3643314"/>
            <a:ext cx="3648075" cy="2357454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0889154"/>
      </p:ext>
    </p:extLst>
  </p:cSld>
  <p:clrMapOvr>
    <a:masterClrMapping/>
  </p:clrMapOvr>
  <p:transition spd="med">
    <p:whee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16632"/>
            <a:ext cx="6589199" cy="1580754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Диспансеризация определенных групп взрослого населения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5001517"/>
              </p:ext>
            </p:extLst>
          </p:nvPr>
        </p:nvGraphicFramePr>
        <p:xfrm>
          <a:off x="755576" y="2133600"/>
          <a:ext cx="828092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Диспансеризация детского населения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 в 2017 г.</a:t>
            </a: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58996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392997"/>
                </a:solidFill>
                <a:latin typeface="Times New Roman" panose="02020603050405020304" pitchFamily="18" charset="0"/>
              </a:rPr>
              <a:t>План </a:t>
            </a: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 – 7 500  детей и подростков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b="1" dirty="0">
                <a:solidFill>
                  <a:srgbClr val="392997"/>
                </a:solidFill>
                <a:latin typeface="Times New Roman" panose="02020603050405020304" pitchFamily="18" charset="0"/>
              </a:rPr>
              <a:t>Осмотрено</a:t>
            </a: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 – 7 500  (100%).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61976"/>
      </p:ext>
    </p:extLst>
  </p:cSld>
  <p:clrMapOvr>
    <a:masterClrMapping/>
  </p:clrMapOvr>
  <p:transition spd="med">
    <p:wheel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908050"/>
            <a:ext cx="6781800" cy="4724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VIII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. Работа </a:t>
            </a:r>
            <a:r>
              <a:rPr lang="ru-RU" altLang="ru-RU" sz="4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параклинических</a:t>
            </a: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 </a:t>
            </a:r>
          </a:p>
          <a:p>
            <a:pPr algn="ctr">
              <a:buFontTx/>
              <a:buNone/>
            </a:pPr>
            <a:r>
              <a:rPr lang="ru-RU" altLang="ru-RU" sz="4400" dirty="0">
                <a:solidFill>
                  <a:srgbClr val="392997"/>
                </a:solidFill>
                <a:latin typeface="Times New Roman" panose="02020603050405020304" pitchFamily="18" charset="0"/>
              </a:rPr>
              <a:t>служб</a:t>
            </a:r>
          </a:p>
        </p:txBody>
      </p:sp>
      <p:pic>
        <p:nvPicPr>
          <p:cNvPr id="3" name="Рисунок 2" descr="скачан17ные файл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3719" y="4402286"/>
            <a:ext cx="3690281" cy="2455714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8194" name="Picture 2" descr="C:\Documents and Settings\User2\Рабочий стол\Новая папка (4)\Без названия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2"/>
            <a:ext cx="3344615" cy="2225689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195" name="Picture 3" descr="C:\Documents and Settings\User2\Рабочий стол\Новая папка (4)\8Ap1gzQnBV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4528" y="0"/>
            <a:ext cx="2269472" cy="2836841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52714301"/>
      </p:ext>
    </p:extLst>
  </p:cSld>
  <p:clrMapOvr>
    <a:masterClrMapping/>
  </p:clrMapOvr>
  <p:transition spd="med">
    <p:wheel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рентгенологических исследований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794732"/>
              </p:ext>
            </p:extLst>
          </p:nvPr>
        </p:nvGraphicFramePr>
        <p:xfrm>
          <a:off x="0" y="1628800"/>
          <a:ext cx="860444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компьютерных томографий</a:t>
            </a:r>
          </a:p>
        </p:txBody>
      </p:sp>
      <p:graphicFrame>
        <p:nvGraphicFramePr>
          <p:cNvPr id="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946083"/>
              </p:ext>
            </p:extLst>
          </p:nvPr>
        </p:nvGraphicFramePr>
        <p:xfrm>
          <a:off x="755576" y="2133600"/>
          <a:ext cx="8388424" cy="4607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 spokes="3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компьютерных томографий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абсолютные числа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81450"/>
              </p:ext>
            </p:extLst>
          </p:nvPr>
        </p:nvGraphicFramePr>
        <p:xfrm>
          <a:off x="899592" y="2133600"/>
          <a:ext cx="8244408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6092195"/>
      </p:ext>
    </p:extLst>
  </p:cSld>
  <p:clrMapOvr>
    <a:masterClrMapping/>
  </p:clrMapOvr>
  <p:transition spd="med">
    <p:wheel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effectLst>
            <a:outerShdw blurRad="190500" dist="228600" dir="2700000" algn="ctr">
              <a:schemeClr val="bg1">
                <a:alpha val="30000"/>
              </a:scheme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магнитно-резонансных томографий</a:t>
            </a: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016106"/>
              </p:ext>
            </p:extLst>
          </p:nvPr>
        </p:nvGraphicFramePr>
        <p:xfrm>
          <a:off x="755576" y="1600200"/>
          <a:ext cx="8388424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1592837"/>
      </p:ext>
    </p:extLst>
  </p:cSld>
  <p:clrMapOvr>
    <a:masterClrMapping/>
  </p:clrMapOvr>
  <p:transition spd="med">
    <p:wheel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лабораторных анализов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861264"/>
              </p:ext>
            </p:extLst>
          </p:nvPr>
        </p:nvGraphicFramePr>
        <p:xfrm>
          <a:off x="683568" y="2133600"/>
          <a:ext cx="8352928" cy="4607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функциональных исследований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26183"/>
              </p:ext>
            </p:extLst>
          </p:nvPr>
        </p:nvGraphicFramePr>
        <p:xfrm>
          <a:off x="1187624" y="2133600"/>
          <a:ext cx="7848872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ультразвуковых исследований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9244659"/>
              </p:ext>
            </p:extLst>
          </p:nvPr>
        </p:nvGraphicFramePr>
        <p:xfrm>
          <a:off x="899592" y="2133600"/>
          <a:ext cx="8244408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1685925" y="76200"/>
            <a:ext cx="5518150" cy="966788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Кадровый состав - врачи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734007541"/>
              </p:ext>
            </p:extLst>
          </p:nvPr>
        </p:nvGraphicFramePr>
        <p:xfrm>
          <a:off x="1587" y="1538288"/>
          <a:ext cx="9142413" cy="526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2489986"/>
      </p:ext>
    </p:extLst>
  </p:cSld>
  <p:clrMapOvr>
    <a:masterClrMapping/>
  </p:clrMapOvr>
  <p:transition spd="med">
    <p:wheel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ультразвуковых исследований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абсолютные числа</a:t>
            </a: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639587"/>
              </p:ext>
            </p:extLst>
          </p:nvPr>
        </p:nvGraphicFramePr>
        <p:xfrm>
          <a:off x="899592" y="2133600"/>
          <a:ext cx="8244408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5946957"/>
      </p:ext>
    </p:extLst>
  </p:cSld>
  <p:clrMapOvr>
    <a:masterClrMapping/>
  </p:clrMapOvr>
  <p:transition spd="med">
    <p:wheel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52736"/>
          </a:xfrm>
        </p:spPr>
        <p:txBody>
          <a:bodyPr>
            <a:normAutofit/>
          </a:bodyPr>
          <a:lstStyle/>
          <a:p>
            <a:r>
              <a:rPr lang="ru-RU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927827"/>
              </p:ext>
            </p:extLst>
          </p:nvPr>
        </p:nvGraphicFramePr>
        <p:xfrm>
          <a:off x="0" y="1052736"/>
          <a:ext cx="9144000" cy="5805263"/>
        </p:xfrm>
        <a:graphic>
          <a:graphicData uri="http://schemas.openxmlformats.org/drawingml/2006/table">
            <a:tbl>
              <a:tblPr/>
              <a:tblGrid>
                <a:gridCol w="528300">
                  <a:extLst>
                    <a:ext uri="{9D8B030D-6E8A-4147-A177-3AD203B41FA5}">
                      <a16:colId xmlns="" xmlns:a16="http://schemas.microsoft.com/office/drawing/2014/main" val="3652590261"/>
                    </a:ext>
                  </a:extLst>
                </a:gridCol>
                <a:gridCol w="4226405">
                  <a:extLst>
                    <a:ext uri="{9D8B030D-6E8A-4147-A177-3AD203B41FA5}">
                      <a16:colId xmlns="" xmlns:a16="http://schemas.microsoft.com/office/drawing/2014/main" val="986494788"/>
                    </a:ext>
                  </a:extLst>
                </a:gridCol>
                <a:gridCol w="1201885">
                  <a:extLst>
                    <a:ext uri="{9D8B030D-6E8A-4147-A177-3AD203B41FA5}">
                      <a16:colId xmlns="" xmlns:a16="http://schemas.microsoft.com/office/drawing/2014/main" val="3380848646"/>
                    </a:ext>
                  </a:extLst>
                </a:gridCol>
                <a:gridCol w="3187410">
                  <a:extLst>
                    <a:ext uri="{9D8B030D-6E8A-4147-A177-3AD203B41FA5}">
                      <a16:colId xmlns="" xmlns:a16="http://schemas.microsoft.com/office/drawing/2014/main" val="174592404"/>
                    </a:ext>
                  </a:extLst>
                </a:gridCol>
              </a:tblGrid>
              <a:tr h="3343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Ключевые (сигнальные) индикаторы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Рекомендованные значения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Фактические значения за отчетный период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428361"/>
                  </a:ext>
                </a:extLst>
              </a:tr>
              <a:tr h="55492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больных с острым коронарным синдромом с подъемом сегмента ST, которым выполнен </a:t>
                      </a:r>
                      <a:r>
                        <a:rPr lang="ru-RU" sz="105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тромболизис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(на догоспитальном и госпитальном этапах)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24375672"/>
                  </a:ext>
                </a:extLst>
              </a:tr>
              <a:tr h="7230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  <a:r>
                        <a:rPr lang="ru-RU" sz="105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ангиопластик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коронарных артерий, проведенных больным с острым коронарным синдромом,  к общему числу выбывших больных, перенесших  острый коронарный синдром 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25-30%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24148883"/>
                  </a:ext>
                </a:extLst>
              </a:tr>
              <a:tr h="5616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умерших больных с ишемическим и геморрагическим инсультом в стационарах субъекта от общего количества выбывших  больных с ишемическим и геморрагическим инсультом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</a:t>
                      </a:r>
                      <a:r>
                        <a:rPr lang="ru-RU" sz="105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2451985"/>
                  </a:ext>
                </a:extLst>
              </a:tr>
              <a:tr h="6289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лиц на одном терапевтическом участке, находящихся под диспансерным  наблюдением 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35%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55,8%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54353602"/>
                  </a:ext>
                </a:extLst>
              </a:tr>
              <a:tr h="7496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больных с острыми нарушениями мозгового кровообращения, госпитализированных в профильные отделения для лечения больных с ОНМК (региональные сосудистые центры и первичные сосудистые отделения) в первые 4,5 часа от начала заболевания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40%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74,3%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61898996"/>
                  </a:ext>
                </a:extLst>
              </a:tr>
              <a:tr h="4876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больных с ишемическим инсультом, которым выполнен системный тромболизис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3102121"/>
                  </a:ext>
                </a:extLst>
              </a:tr>
              <a:tr h="5251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больных с острым коронарным синдромом умерших в первые сутки от числа всех умерших с острым коронарным синдромом  за период госпитализации 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Менее 25%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42831331"/>
                  </a:ext>
                </a:extLst>
              </a:tr>
              <a:tr h="5784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насселенеия субъекта Российской Федерации вакцинированного против гриппа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41,0%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48519857"/>
                  </a:ext>
                </a:extLst>
              </a:tr>
              <a:tr h="48485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пострадавших в результате ДТП, госпитализированных в </a:t>
                      </a:r>
                      <a:r>
                        <a:rPr lang="ru-RU" sz="105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травмоцентры</a:t>
                      </a:r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и 2 уровня, от всех пострадавших в результате ДТП, госпитализированных во все стационары субъекта РФ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05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менее </a:t>
                      </a:r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70967841"/>
                  </a:ext>
                </a:extLst>
              </a:tr>
              <a:tr h="1766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ЗНО, выявленных впервые на ранних стадиях (I-II стадии)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55,5%</a:t>
                      </a:r>
                    </a:p>
                  </a:txBody>
                  <a:tcPr marL="2118" marR="2118" marT="211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59,8%</a:t>
                      </a:r>
                    </a:p>
                  </a:txBody>
                  <a:tcPr marL="2118" marR="2118" marT="2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99631636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1122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 индикативных критериев качества медицинской помощи оказываемой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 «Югорская городская больница» в 201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году</a:t>
            </a:r>
            <a:endParaRPr lang="ru-RU" sz="1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62026"/>
      </p:ext>
    </p:extLst>
  </p:cSld>
  <p:clrMapOvr>
    <a:masterClrMapping/>
  </p:clrMapOvr>
  <p:transition spd="med">
    <p:wheel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394722"/>
          </a:xfrm>
        </p:spPr>
        <p:txBody>
          <a:bodyPr>
            <a:normAutofit/>
          </a:bodyPr>
          <a:lstStyle/>
          <a:p>
            <a:r>
              <a:rPr lang="ru-RU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181546"/>
              </p:ext>
            </p:extLst>
          </p:nvPr>
        </p:nvGraphicFramePr>
        <p:xfrm>
          <a:off x="0" y="116632"/>
          <a:ext cx="9144000" cy="6538738"/>
        </p:xfrm>
        <a:graphic>
          <a:graphicData uri="http://schemas.openxmlformats.org/drawingml/2006/table">
            <a:tbl>
              <a:tblPr/>
              <a:tblGrid>
                <a:gridCol w="528300">
                  <a:extLst>
                    <a:ext uri="{9D8B030D-6E8A-4147-A177-3AD203B41FA5}">
                      <a16:colId xmlns="" xmlns:a16="http://schemas.microsoft.com/office/drawing/2014/main" val="2304065452"/>
                    </a:ext>
                  </a:extLst>
                </a:gridCol>
                <a:gridCol w="4226405">
                  <a:extLst>
                    <a:ext uri="{9D8B030D-6E8A-4147-A177-3AD203B41FA5}">
                      <a16:colId xmlns="" xmlns:a16="http://schemas.microsoft.com/office/drawing/2014/main" val="2287742724"/>
                    </a:ext>
                  </a:extLst>
                </a:gridCol>
                <a:gridCol w="1201884">
                  <a:extLst>
                    <a:ext uri="{9D8B030D-6E8A-4147-A177-3AD203B41FA5}">
                      <a16:colId xmlns="" xmlns:a16="http://schemas.microsoft.com/office/drawing/2014/main" val="2223386525"/>
                    </a:ext>
                  </a:extLst>
                </a:gridCol>
                <a:gridCol w="3187411">
                  <a:extLst>
                    <a:ext uri="{9D8B030D-6E8A-4147-A177-3AD203B41FA5}">
                      <a16:colId xmlns="" xmlns:a16="http://schemas.microsoft.com/office/drawing/2014/main" val="24990571"/>
                    </a:ext>
                  </a:extLst>
                </a:gridCol>
              </a:tblGrid>
              <a:tr h="7297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больных с ЗНО, умерших в трудоспособном возрасте , состоящих на учете, от общего числа умерших  в трудоспособном возрасте больных с ЗНО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 менее 90%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100,00%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76775415"/>
                  </a:ext>
                </a:extLst>
              </a:tr>
              <a:tr h="11209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тяжёлого оборудования, используемого в двухсменном и/или круглосуточном режиме от общего числа оборудования, используемого при оказании медицинской помощи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</a:t>
                      </a:r>
                      <a:r>
                        <a:rPr lang="ru-RU" sz="1050" b="0" i="0" u="none" strike="noStrike" baseline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 менее </a:t>
                      </a:r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75,0%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70538494"/>
                  </a:ext>
                </a:extLst>
              </a:tr>
              <a:tr h="8932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больных с ЗНО, выявленных активно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 менее 23,5%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45,6%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69304393"/>
                  </a:ext>
                </a:extLst>
              </a:tr>
              <a:tr h="19674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лиц, взятых на диспансерное наблюдение из числа впервые в жизни установленным диагноз болезней печени и поджелудочной железы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 менее 70%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78,9%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01873450"/>
                  </a:ext>
                </a:extLst>
              </a:tr>
              <a:tr h="10975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выедов бригад скорой медицинской помощи со временем доезда до места ДТП со сроком доезда до 20 минут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 менее 95%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26470526"/>
                  </a:ext>
                </a:extLst>
              </a:tr>
              <a:tr h="7297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5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лиц с пневмонией, пролеченных в стационаре, от числа всех заболевших пневмонией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endParaRPr lang="ru-RU" sz="105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t"/>
                      <a:r>
                        <a:rPr lang="ru-RU" sz="105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Не менее 85%</a:t>
                      </a:r>
                    </a:p>
                  </a:txBody>
                  <a:tcPr marL="2297" marR="2297" marT="229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86,9%</a:t>
                      </a:r>
                    </a:p>
                  </a:txBody>
                  <a:tcPr marL="2297" marR="2297" marT="22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67030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151199"/>
      </p:ext>
    </p:extLst>
  </p:cSld>
  <p:clrMapOvr>
    <a:masterClrMapping/>
  </p:clrMapOvr>
  <p:transition spd="med">
    <p:wheel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858000"/>
          </a:xfrm>
        </p:spPr>
        <p:txBody>
          <a:bodyPr>
            <a:normAutofit/>
          </a:bodyPr>
          <a:lstStyle/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24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И ЗАДАЧИ 2017 ГОДА</a:t>
            </a: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1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59011"/>
            <a:ext cx="846043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Пути достижения целевых показателей: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решение кадровой проблемы: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•	Укомплектование врачебным персоналом (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терапевт, педиатр,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ЛОР, детский хирург, 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невролог, неонатолог, стоматолог, врач </a:t>
            </a:r>
            <a:r>
              <a:rPr lang="ru-RU" dirty="0" smtClean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Доукомплектование средним медицинским персоналом (фельдшера ОСМП, 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неотложной помощи, медицинские сестры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Продолжить обучение имеющегося персонала – 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переподготовка (кардиолог), ТУ, программы непрерывного обучения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Стационарная помощь: основа- функция койки 340.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учреждения как травматологического центра 2 уровня (организация дежурств рентгенлаборантов, работа приемного отделения, РАО, диагностических служб)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Реорганизация коечного фонда путем  открытия ПИТ (3 койки) на базе терапевтического и неврологического отделений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Требуется обновление  и приобретение медицинского оборудования 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(биохимический анализатор, КЩС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УЗИ, 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СТОМАТОЛГИЧЕСКИЕ установки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831279"/>
      </p:ext>
    </p:extLst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858000"/>
          </a:xfrm>
        </p:spPr>
        <p:txBody>
          <a:bodyPr>
            <a:normAutofit/>
          </a:bodyPr>
          <a:lstStyle/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24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И ЗАДАЧИ 2017 ГОДА</a:t>
            </a:r>
            <a:endParaRPr lang="ru-RU" sz="11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659011"/>
            <a:ext cx="84604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002060"/>
                </a:solidFill>
              </a:rPr>
              <a:t>.	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Поликлиника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 офиса на Толстого  18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Югорск-2 (Организация забора анализов, выписка л/н и выписки рецептов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средний медработник)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 продолжаем организацию работы кабинетов (отделения) неотложной медицинской помощи путем оказания медицинской помощи на дому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Модернизация системы записи на прием  - от выдачи талонов к ЗАПИСИ ПАЦИЕНТА.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Стоматология – решение: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Организация на базе каждого школьного образовательного учреждения работы стоматологического кабинета (оборудование, специалисты)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на работу врача -стоматолога, врача-хирурга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Организация дополнительного кабинета (врач, оборудование)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Информатизация Учреждения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дальнейшее внедрение медицинской информационной системы- уйдем от бумажной рутины, потери карт, сформируется база данных пациента, возможность автоматической выписки справок, рецептов.</a:t>
            </a:r>
          </a:p>
          <a:p>
            <a:r>
              <a:rPr lang="ru-RU" dirty="0">
                <a:solidFill>
                  <a:srgbClr val="4A02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Каждое рабочее место будет оснащено орг. техникой (ПК, принтер)</a:t>
            </a:r>
          </a:p>
        </p:txBody>
      </p:sp>
    </p:spTree>
    <p:extLst>
      <p:ext uri="{BB962C8B-B14F-4D97-AF65-F5344CB8AC3E}">
        <p14:creationId xmlns:p14="http://schemas.microsoft.com/office/powerpoint/2010/main" val="4144165823"/>
      </p:ext>
    </p:extLst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Font typeface="+mj-lt"/>
              <a:buAutoNum type="arabicPeriod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Реализация мероприятий по достижению показателей, обозначенных Указами президента РФ:</a:t>
            </a:r>
          </a:p>
          <a:p>
            <a:pPr marL="514350" indent="-51435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Уровень заработной платы докторов 200% от средней по ХМАО-Югре, средних и младших медицинских работников 100%.</a:t>
            </a:r>
          </a:p>
          <a:p>
            <a:pPr marL="514350" indent="-51435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Снижение уровня смертности населения в том числе от болезней системы кровообращения, злокачественных новообразований, младенческой и перинатальной смертности, смертности трудоспособного населения.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847113"/>
      </p:ext>
    </p:extLst>
  </p:cSld>
  <p:clrMapOvr>
    <a:masterClrMapping/>
  </p:clrMapOvr>
  <p:transition spd="med">
    <p:wheel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2.	Обеспечение финансовой устойчивости Учреждения за счет более эффективного использования ресурсов (кадровых, материальных и финансовых).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057039"/>
      </p:ext>
    </p:extLst>
  </p:cSld>
  <p:clrMapOvr>
    <a:masterClrMapping/>
  </p:clrMapOvr>
  <p:transition spd="med">
    <p:wheel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FontTx/>
              <a:buAutoNum type="arabicPeriod" startAt="3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Функция работы койки стационара не менее 340.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	Функция койки=количество проведенных пациентами стационара койко-дней/количество коек стационара.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	Средний койко-день=количество проведенных пациентами стационара койко-дней/количество пролеченных в стационаре пациентов.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961826"/>
      </p:ext>
    </p:extLst>
  </p:cSld>
  <p:clrMapOvr>
    <a:masterClrMapping/>
  </p:clrMapOvr>
  <p:transition spd="med">
    <p:wheel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4.	Реализация мероприятий, направленных на повышение энергоэффективности, исполнение требований противопожарной и антитеррористической защищенности и информационной безопасности: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303829"/>
      </p:ext>
    </p:extLst>
  </p:cSld>
  <p:clrMapOvr>
    <a:masterClrMapping/>
  </p:clrMapOvr>
  <p:transition spd="med">
    <p:wheel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Повышение энергоэффективности</a:t>
            </a: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802449"/>
              </p:ext>
            </p:extLst>
          </p:nvPr>
        </p:nvGraphicFramePr>
        <p:xfrm>
          <a:off x="1524000" y="1397000"/>
          <a:ext cx="6096000" cy="4297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Исполнение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Снижение расхода тепловой энергии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Снижение 3% ежегодно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Проведение энергетических обследований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Ежегодно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Установка приборов учета тепловой энергии, горячей и холодной воды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Выполнено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Снижение неэффективных расходов электрической энергии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Окончание в 2018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70192"/>
      </p:ext>
    </p:extLst>
  </p:cSld>
  <p:clrMapOvr>
    <a:masterClrMapping/>
  </p:clrMapOvr>
  <p:transition spd="med"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0188"/>
            <a:ext cx="7791450" cy="606425"/>
          </a:xfrm>
        </p:spPr>
        <p:txBody>
          <a:bodyPr/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Принято на работу и уволено - врачи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580914769"/>
              </p:ext>
            </p:extLst>
          </p:nvPr>
        </p:nvGraphicFramePr>
        <p:xfrm>
          <a:off x="50800" y="1635125"/>
          <a:ext cx="9042400" cy="519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1276860"/>
      </p:ext>
    </p:extLst>
  </p:cSld>
  <p:clrMapOvr>
    <a:masterClrMapping/>
  </p:clrMapOvr>
  <p:transition spd="med">
    <p:wheel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Исполнение требований противопожарной защищенности</a:t>
            </a: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25670"/>
              </p:ext>
            </p:extLst>
          </p:nvPr>
        </p:nvGraphicFramePr>
        <p:xfrm>
          <a:off x="1524000" y="1397000"/>
          <a:ext cx="6096000" cy="3383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Исполнение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Оснащение</a:t>
                      </a:r>
                      <a:r>
                        <a:rPr lang="ru-RU" baseline="0" dirty="0">
                          <a:solidFill>
                            <a:srgbClr val="002060"/>
                          </a:solidFill>
                        </a:rPr>
                        <a:t> пожарной сигнализацией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Выполнено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Размещение информации о путях эвакуации для слепых и слабовидящих людей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002060"/>
                          </a:solidFill>
                        </a:rPr>
                        <a:t>Выполнено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Инструктаж персонала о действиях при возникновении ЧС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В течение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2303856"/>
      </p:ext>
    </p:extLst>
  </p:cSld>
  <p:clrMapOvr>
    <a:masterClrMapping/>
  </p:clrMapOvr>
  <p:transition spd="med">
    <p:wheel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  <a:t>Исполнение требований антитеррористической защищенности</a:t>
            </a: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41919"/>
              </p:ext>
            </p:extLst>
          </p:nvPr>
        </p:nvGraphicFramePr>
        <p:xfrm>
          <a:off x="1524000" y="1397000"/>
          <a:ext cx="6096000" cy="5486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4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мероприятия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Исполнение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Ограждение объектов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Окончание в 2018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Обеспечение физической охраной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Выполнено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Обеспечение телефонными аппаратами с АОН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Выполнено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Оснащение охранной сигнализацией и видеонаблюдением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Окончание в 2018 году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Оснащение приборами</a:t>
                      </a:r>
                      <a:r>
                        <a:rPr lang="ru-RU" baseline="0" dirty="0">
                          <a:solidFill>
                            <a:srgbClr val="002060"/>
                          </a:solidFill>
                        </a:rPr>
                        <a:t> речевого оповещения о возникновении террористической угрозы или ЧС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Выполнено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2142624"/>
      </p:ext>
    </p:extLst>
  </p:cSld>
  <p:clrMapOvr>
    <a:masterClrMapping/>
  </p:clrMapOvr>
  <p:transition spd="med">
    <p:wheel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900" dirty="0">
                <a:solidFill>
                  <a:srgbClr val="392997"/>
                </a:solidFill>
                <a:latin typeface="Times New Roman" panose="02020603050405020304" pitchFamily="18" charset="0"/>
              </a:rPr>
              <a:t>Исполнение требований информационной безопасности</a:t>
            </a: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323850" y="1701800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789332"/>
              </p:ext>
            </p:extLst>
          </p:nvPr>
        </p:nvGraphicFramePr>
        <p:xfrm>
          <a:off x="250825" y="1124748"/>
          <a:ext cx="8893175" cy="5688628"/>
        </p:xfrm>
        <a:graphic>
          <a:graphicData uri="http://schemas.openxmlformats.org/drawingml/2006/table">
            <a:tbl>
              <a:tblPr/>
              <a:tblGrid>
                <a:gridCol w="58384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47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992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Мероприятия</a:t>
                      </a:r>
                    </a:p>
                  </a:txBody>
                  <a:tcPr marL="6268" marR="6268" marT="62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Исполнение</a:t>
                      </a:r>
                    </a:p>
                  </a:txBody>
                  <a:tcPr marL="6268" marR="6268" marT="626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186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Резервное копирование данных ИС (МИС Югра, 1C-Предприятие) на внешнее и локальное хранилище.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Ежедневно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Антивирусная защита. Установка антивируса NOD32 на сервера ИС.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186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Запуск и настройка сервера, контролирующего область компьютерной сети (Контроллер домена).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Запуск и настройка сервера, для хранения и обмена файлами (Файловый сервер).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Запуск локального сервера обновлений  операционных систем и продуктов Microsoft.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Утверждение результатов проведенной аттестации рабочих мест по защите ПД.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506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Разработка и утверждение политки информационной безопасности информационных систем персональных данных в БУ "Югорская городская больница"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5506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Разработка нормативной документации по защите ПД в БУ "Югорская городская больница"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5506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Утверждение нормативной документации по защите ПД в БУ "Югорская городская больница"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Выполнено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5506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Контроль учетных записей. Создание учётных записей пользователей и подключение рабочих станций к доменной сети.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30.06.2018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9186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Файлообмен между пользователями. Разграничение прав на управление общими папками для разных групп пользователей.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31.07.2018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61337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Обновление ОС </a:t>
                      </a:r>
                      <a:r>
                        <a:rPr lang="en-US" sz="1200" b="0" i="0" u="none" strike="noStrike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Windows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Ежедневно на ПК с современными ОС/по мере обновления парка компьютерной техники</a:t>
                      </a:r>
                    </a:p>
                  </a:txBody>
                  <a:tcPr marL="6268" marR="6268" marT="626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970384"/>
      </p:ext>
    </p:extLst>
  </p:cSld>
  <p:clrMapOvr>
    <a:masterClrMapping/>
  </p:clrMapOvr>
  <p:transition spd="med">
    <p:wheel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50378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620688"/>
            <a:ext cx="8712646" cy="7294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5</a:t>
            </a: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.	</a:t>
            </a: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Совершенствование системы внутреннего контроля качества и безопасности оказания медицинской помощи:</a:t>
            </a:r>
            <a:endParaRPr lang="en-US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en-US" sz="1800" dirty="0">
                <a:solidFill>
                  <a:srgbClr val="002060"/>
                </a:solidFill>
              </a:rPr>
              <a:t>1</a:t>
            </a:r>
            <a:r>
              <a:rPr lang="ru-RU" sz="1800" dirty="0">
                <a:solidFill>
                  <a:srgbClr val="002060"/>
                </a:solidFill>
              </a:rPr>
              <a:t>. Лекарственная безопасность. Фармаконадзор;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2. Контроль качества и безопасности обращения медицинских изделий;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3. Хирургическая безопасность. Профилактика рисков, связанных с оперативными вмешательствами; </a:t>
            </a:r>
            <a:endParaRPr lang="en-US" sz="18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ru-RU" sz="1800" dirty="0">
                <a:solidFill>
                  <a:srgbClr val="002060"/>
                </a:solidFill>
              </a:rPr>
              <a:t>4. Безопасность среды в медицинской организации. Организация ухода за пациентами, профилактика пролежней и падений;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5. Эпидемиологическая безопасность. Профилактика инфекций, связанных с оказанием медицинской помощи;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6. Преемственность медицинской помощи. Передача клинической ответственности за пациента. Организация перевода пациентов в рамках одной медицинской организации и трансфер в другие медицинские организации;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7. Организация экстренной и неотложной помощи в стационаре. Организация работы приемного отделения;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8. Идентификация личности пациентов;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9. Профилактика рисков, связанных с переливанием донорской крови и ее компонентов, препаратов из донорской крови; 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>10. Система управления персоналом. Медицинские кадры. Компетентность и компетенции; 11. Организация оказания медицинской помощи на основании данных доказательной медицины. Соответствие клиническим рекомендациям (протоколам лечения).</a:t>
            </a: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771259"/>
      </p:ext>
    </p:extLst>
  </p:cSld>
  <p:clrMapOvr>
    <a:masterClrMapping/>
  </p:clrMapOvr>
  <p:transition spd="med">
    <p:wheel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31354" y="800665"/>
            <a:ext cx="871264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FontTx/>
              <a:buAutoNum type="arabicPeriod" startAt="6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Улучшение доступности и качества первичной медико-санитарной помощи.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«Бережливая поликлиника»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9" y="2285737"/>
            <a:ext cx="4458034" cy="2507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493" y="4347841"/>
            <a:ext cx="4462507" cy="251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02159"/>
      </p:ext>
    </p:extLst>
  </p:cSld>
  <p:clrMapOvr>
    <a:masterClrMapping/>
  </p:clrMapOvr>
  <p:transition spd="med">
    <p:wheel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ПЛАНЫ НА 2018 ГОД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12989" y="1065213"/>
            <a:ext cx="8712646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FontTx/>
              <a:buAutoNum type="arabicPeriod" startAt="7"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Развитие платных медицинских услуг.</a:t>
            </a:r>
          </a:p>
          <a:p>
            <a:pPr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	</a:t>
            </a:r>
            <a:r>
              <a:rPr lang="ru-RU" altLang="ru-RU" sz="2000" u="sng" dirty="0">
                <a:solidFill>
                  <a:srgbClr val="392997"/>
                </a:solidFill>
                <a:latin typeface="Times New Roman" panose="02020603050405020304" pitchFamily="18" charset="0"/>
              </a:rPr>
              <a:t>Основа:</a:t>
            </a: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 не должно произойти «подмены» бесплатной медицины на платную!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Медицинские осмотры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Услуги, не входящие в Территориальную программу государственных гарантий (ТПГГ).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sz="2000" dirty="0">
                <a:solidFill>
                  <a:srgbClr val="392997"/>
                </a:solidFill>
                <a:latin typeface="Times New Roman" panose="02020603050405020304" pitchFamily="18" charset="0"/>
              </a:rPr>
              <a:t>Желание пациента получить медицинскую услугу быстрее, чем регламентировано в ТПГГ.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473582"/>
              </p:ext>
            </p:extLst>
          </p:nvPr>
        </p:nvGraphicFramePr>
        <p:xfrm>
          <a:off x="250825" y="3529768"/>
          <a:ext cx="8712641" cy="3168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94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1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94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77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06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4069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4069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4069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48975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43592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25366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0136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0136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425366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43645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43645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21867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№ п/п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</a:rPr>
                        <a:t>БУ «Югорская городская больница»</a:t>
                      </a: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gridSpan="1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Средние сроки ожидания оказания медицинской помощи (дней)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8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Специализированная медицинская помощь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Высокотехнологичная медицинская  помощь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Посещений к врачу в том числе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МРТ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КТ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гастроскопия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бронхоскопия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УЗИ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8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81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</a:rPr>
                        <a:t>участковому терапевту</a:t>
                      </a:r>
                      <a:endParaRPr lang="ru-RU" sz="7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</a:rPr>
                        <a:t>Узкие специалисты поликлиники</a:t>
                      </a: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 vert="vert270">
                    <a:solidFill>
                      <a:srgbClr val="0070C0">
                        <a:alpha val="24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8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16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124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по ТПГГ на 2018 г.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30дн (для онко 14дн)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24 час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 дн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 дн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 дн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 дн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2060"/>
                          </a:solidFill>
                          <a:effectLst/>
                        </a:rPr>
                        <a:t>14 дн</a:t>
                      </a:r>
                      <a:endParaRPr lang="ru-RU" sz="7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solidFill>
                            <a:srgbClr val="002060"/>
                          </a:solidFill>
                          <a:effectLst/>
                        </a:rPr>
                        <a:t>14 </a:t>
                      </a:r>
                      <a:r>
                        <a:rPr lang="ru-RU" sz="800" dirty="0" err="1" smtClean="0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30 </a:t>
                      </a:r>
                      <a:r>
                        <a:rPr lang="ru-RU" sz="800" dirty="0" err="1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30 </a:t>
                      </a:r>
                      <a:r>
                        <a:rPr lang="ru-RU" sz="800" dirty="0" err="1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14 </a:t>
                      </a:r>
                      <a:r>
                        <a:rPr lang="ru-RU" sz="800" dirty="0" err="1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14 </a:t>
                      </a:r>
                      <a:r>
                        <a:rPr lang="ru-RU" sz="800" dirty="0" err="1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  <a:effectLst/>
                        </a:rPr>
                        <a:t>14 </a:t>
                      </a:r>
                      <a:r>
                        <a:rPr lang="ru-RU" sz="800" dirty="0" err="1">
                          <a:solidFill>
                            <a:srgbClr val="002060"/>
                          </a:solidFill>
                          <a:effectLst/>
                        </a:rPr>
                        <a:t>дн</a:t>
                      </a:r>
                      <a:endParaRPr lang="ru-RU" sz="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120" marR="43120" marT="0" marB="0">
                    <a:solidFill>
                      <a:srgbClr val="0070C0">
                        <a:alpha val="24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730968"/>
      </p:ext>
    </p:extLst>
  </p:cSld>
  <p:clrMapOvr>
    <a:masterClrMapping/>
  </p:clrMapOvr>
  <p:transition spd="med">
    <p:wheel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marL="514350" indent="-514350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Необходимость обновления медицинского оборудования, в том числе:</a:t>
            </a:r>
          </a:p>
          <a:p>
            <a:pPr marL="514350" indent="-51435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Аппаратов УЗД </a:t>
            </a:r>
            <a:r>
              <a:rPr lang="ru-RU" altLang="ru-RU" sz="2400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(2 аппарата 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2006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1-2014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1-2003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1- 2015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1-2013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1-2009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.)</a:t>
            </a:r>
            <a:endParaRPr lang="ru-RU" altLang="ru-RU" sz="2400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514350" indent="-51435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Стоматологических установок 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(2 установки-2002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1-2005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4-2007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2-2015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1-2017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., 2-2010 </a:t>
            </a:r>
            <a:r>
              <a:rPr lang="ru-RU" altLang="ru-RU" sz="2400" dirty="0" err="1">
                <a:solidFill>
                  <a:srgbClr val="392997"/>
                </a:solidFill>
                <a:latin typeface="Times New Roman" panose="02020603050405020304" pitchFamily="18" charset="0"/>
              </a:rPr>
              <a:t>г.в</a:t>
            </a:r>
            <a:r>
              <a:rPr lang="ru-RU" altLang="ru-RU" sz="2400" dirty="0">
                <a:solidFill>
                  <a:srgbClr val="392997"/>
                </a:solidFill>
                <a:latin typeface="Times New Roman" panose="02020603050405020304" pitchFamily="18" charset="0"/>
              </a:rPr>
              <a:t>.)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60832"/>
      </p:ext>
    </p:extLst>
  </p:cSld>
  <p:clrMapOvr>
    <a:masterClrMapping/>
  </p:clrMapOvr>
  <p:transition spd="med">
    <p:wheel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098286"/>
              </p:ext>
            </p:extLst>
          </p:nvPr>
        </p:nvGraphicFramePr>
        <p:xfrm>
          <a:off x="250825" y="692696"/>
          <a:ext cx="8775699" cy="6095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Документ" r:id="rId3" imgW="10078616" imgH="7093653" progId="Word.Document.12">
                  <p:embed/>
                </p:oleObj>
              </mc:Choice>
              <mc:Fallback>
                <p:oleObj name="Документ" r:id="rId3" imgW="10078616" imgH="709365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825" y="692696"/>
                        <a:ext cx="8775699" cy="6095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1787079"/>
      </p:ext>
    </p:extLst>
  </p:cSld>
  <p:clrMapOvr>
    <a:masterClrMapping/>
  </p:clrMapOvr>
  <p:transition spd="med">
    <p:wheel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lvl="0">
              <a:spcBef>
                <a:spcPct val="0"/>
              </a:spcBef>
              <a:buClrTx/>
              <a:buNone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. Отсутствие возможности заключения «сервисных» контрактов на обслуживание и ремонт дорогостоящего оборудования по причине высокой цены.(в 2016 году аппарат КТ не работал 244 дня, МРТ 205 дней; в 2017 году- один аппарат КТ не работал 143 дня, второй 200 дней и на данный момент не отремонтирован)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920359"/>
      </p:ext>
    </p:extLst>
  </p:cSld>
  <p:clrMapOvr>
    <a:masterClrMapping/>
  </p:clrMapOvr>
  <p:transition spd="med">
    <p:wheel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3. Необходимость в ремонте: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Здания взрослой поликлиники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Здания иммунологической лаборатории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Помещений травматологического отделения и дневного стационара (последний ремонт ДС в 2013 году, ремонт отделения травматологии с момента открытия не проводился)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Расширение отделения анестезиологии и реанимации (функция койки в 2017 году более 360)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30370"/>
      </p:ext>
    </p:extLst>
  </p:cSld>
  <p:clrMapOvr>
    <a:masterClrMapping/>
  </p:clrMapOvr>
  <p:transition spd="med">
    <p:whee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30188"/>
            <a:ext cx="7575550" cy="606425"/>
          </a:xfrm>
        </p:spPr>
        <p:txBody>
          <a:bodyPr/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Кадровый состав - средние медработники</a:t>
            </a: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3831946"/>
              </p:ext>
            </p:extLst>
          </p:nvPr>
        </p:nvGraphicFramePr>
        <p:xfrm>
          <a:off x="50800" y="1535113"/>
          <a:ext cx="9042400" cy="5272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7447938"/>
      </p:ext>
    </p:extLst>
  </p:cSld>
  <p:clrMapOvr>
    <a:masterClrMapping/>
  </p:clrMapOvr>
  <p:transition spd="med">
    <p:wheel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Иммунологическая лаборатория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648635"/>
            <a:ext cx="4139952" cy="42017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2648635"/>
            <a:ext cx="4256021" cy="421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55852"/>
      </p:ext>
    </p:extLst>
  </p:cSld>
  <p:clrMapOvr>
    <a:masterClrMapping/>
  </p:clrMapOvr>
  <p:transition spd="med">
    <p:wheel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dirty="0">
                <a:solidFill>
                  <a:srgbClr val="392997"/>
                </a:solidFill>
                <a:latin typeface="Times New Roman" panose="02020603050405020304" pitchFamily="18" charset="0"/>
              </a:rPr>
              <a:t>Иммунологическая лаборатория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70" y="1786860"/>
            <a:ext cx="3803355" cy="4522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39" y="1774908"/>
            <a:ext cx="4906118" cy="453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05217"/>
      </p:ext>
    </p:extLst>
  </p:cSld>
  <p:clrMapOvr>
    <a:masterClrMapping/>
  </p:clrMapOvr>
  <p:transition spd="med">
    <p:wheel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7931150" cy="8763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  <a:t>Сегодняшние проблемы</a:t>
            </a:r>
            <a:br>
              <a:rPr lang="ru-RU" altLang="ru-RU" sz="3200" dirty="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2000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15" name="Text Box 52"/>
          <p:cNvSpPr txBox="1">
            <a:spLocks noChangeArrowheads="1"/>
          </p:cNvSpPr>
          <p:nvPr/>
        </p:nvSpPr>
        <p:spPr bwMode="auto">
          <a:xfrm>
            <a:off x="250825" y="155733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4516" name="Text Box 53"/>
          <p:cNvSpPr txBox="1">
            <a:spLocks noChangeArrowheads="1"/>
          </p:cNvSpPr>
          <p:nvPr/>
        </p:nvSpPr>
        <p:spPr bwMode="auto">
          <a:xfrm>
            <a:off x="457200" y="832753"/>
            <a:ext cx="8712646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rgbClr val="000000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600">
                <a:solidFill>
                  <a:srgbClr val="000000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rgbClr val="000000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rgbClr val="000000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4. Решение кадрового дефицита:</a:t>
            </a: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оториноларинголог детский</a:t>
            </a: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невролог детский</a:t>
            </a: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детский хирург</a:t>
            </a: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скорой медицинской помощи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стоматолог</a:t>
            </a: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ru-RU" altLang="ru-RU" dirty="0" smtClean="0">
                <a:solidFill>
                  <a:srgbClr val="392997"/>
                </a:solidFill>
                <a:latin typeface="Times New Roman" panose="02020603050405020304" pitchFamily="18" charset="0"/>
              </a:rPr>
              <a:t>Врач акушер-гинеколог</a:t>
            </a: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 marL="457200" indent="-457200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dirty="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77408"/>
      </p:ext>
    </p:extLst>
  </p:cSld>
  <p:clrMapOvr>
    <a:masterClrMapping/>
  </p:clrMapOvr>
  <p:transition spd="med">
    <p:wheel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154758"/>
          </a:xfrm>
        </p:spPr>
        <p:txBody>
          <a:bodyPr/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433009"/>
      </p:ext>
    </p:extLst>
  </p:cSld>
  <p:clrMapOvr>
    <a:masterClrMapping/>
  </p:clrMapOvr>
  <p:transition spd="med">
    <p:whee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390525"/>
            <a:ext cx="7186613" cy="90646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  <a:t>Коэффициент совместительства </a:t>
            </a:r>
            <a:br>
              <a:rPr lang="ru-RU" altLang="ru-RU" sz="3200">
                <a:solidFill>
                  <a:srgbClr val="392997"/>
                </a:solidFill>
                <a:latin typeface="Times New Roman" panose="02020603050405020304" pitchFamily="18" charset="0"/>
              </a:rPr>
            </a:br>
            <a:endParaRPr lang="ru-RU" altLang="ru-RU" sz="3200">
              <a:solidFill>
                <a:srgbClr val="392997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2" name="Object 5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298983696"/>
              </p:ext>
            </p:extLst>
          </p:nvPr>
        </p:nvGraphicFramePr>
        <p:xfrm>
          <a:off x="-273050" y="1392238"/>
          <a:ext cx="9690100" cy="534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569219"/>
      </p:ext>
    </p:extLst>
  </p:cSld>
  <p:clrMapOvr>
    <a:masterClrMapping/>
  </p:clrMapOvr>
  <p:transition spd="med">
    <p:wheel/>
  </p:transition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8158</TotalTime>
  <Words>1440</Words>
  <Application>Microsoft Office PowerPoint</Application>
  <PresentationFormat>Экран (4:3)</PresentationFormat>
  <Paragraphs>439</Paragraphs>
  <Slides>83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92" baseType="lpstr">
      <vt:lpstr>Arial</vt:lpstr>
      <vt:lpstr>Calibri</vt:lpstr>
      <vt:lpstr>Century Gothic</vt:lpstr>
      <vt:lpstr>Garamond</vt:lpstr>
      <vt:lpstr>Times New Roman</vt:lpstr>
      <vt:lpstr>Wingdings</vt:lpstr>
      <vt:lpstr>Wingdings 3</vt:lpstr>
      <vt:lpstr>Легкий дым</vt:lpstr>
      <vt:lpstr>Документ</vt:lpstr>
      <vt:lpstr>ИТОГИ ДЕЯТЕЛЬНОСТИ  БЮДЖЕТНОГО УЧРЕЖДЕНИЯ  ХАНТЫ – МАНСИЙСКОГО АВТОНОМНОГО ОКРУГА – ЮГРЫ   «ЮГОРСКАЯ ГОРОДСКАЯ БОЛЬНИЦА» ЗА 2015-2017 гг.</vt:lpstr>
      <vt:lpstr>Презентация PowerPoint</vt:lpstr>
      <vt:lpstr>Население города Югорска  </vt:lpstr>
      <vt:lpstr>Демографические процессы  </vt:lpstr>
      <vt:lpstr>Презентация PowerPoint</vt:lpstr>
      <vt:lpstr>Кадровый состав - врачи</vt:lpstr>
      <vt:lpstr>Принято на работу и уволено - врачи</vt:lpstr>
      <vt:lpstr>Кадровый состав - средние медработники</vt:lpstr>
      <vt:lpstr>Коэффициент совместительства  </vt:lpstr>
      <vt:lpstr>Презентация PowerPoint</vt:lpstr>
      <vt:lpstr>Первичная заболеваемость  (на 1 000 населения)</vt:lpstr>
      <vt:lpstr>Болезненность  (на 1 000 населения)</vt:lpstr>
      <vt:lpstr>Структура впервые выявленных злокачественных новообразований </vt:lpstr>
      <vt:lpstr>Злокачественные новообразования выявленные на ранних стадиях  (удельный вес %, 5 – летняя выживаемость %)</vt:lpstr>
      <vt:lpstr>Скрининговые исследования с целью выявления онкологических заболеваний </vt:lpstr>
      <vt:lpstr>Заболеваемость социально значимые заболевания  (на 100 000 населения)  </vt:lpstr>
      <vt:lpstr>Первичный выход на инвалидность  (на 10 000 населения)</vt:lpstr>
      <vt:lpstr>Удельный вес основных классов заболеваний  из числа первично признанных инвалидами  в 2017 году, взрослое население</vt:lpstr>
      <vt:lpstr>Удельный вес основных классов заболеваний  из числа первично признанных инвалидами  в 2017 году, дети и подростки</vt:lpstr>
      <vt:lpstr>Презентация PowerPoint</vt:lpstr>
      <vt:lpstr>Перинатальная и младенческая смертность   (на 1 000 соответствующего населения)</vt:lpstr>
      <vt:lpstr>Презентация PowerPoint</vt:lpstr>
      <vt:lpstr>Презентация PowerPoint</vt:lpstr>
      <vt:lpstr>Общая смертность по классам заболеваний за 2017 год  (абсолютные числа)</vt:lpstr>
      <vt:lpstr>Структура смертности от неуправляемых причин (абсолютные числа)</vt:lpstr>
      <vt:lpstr>Презентация PowerPoint</vt:lpstr>
      <vt:lpstr>Доходы  (млн. рублей)</vt:lpstr>
      <vt:lpstr>Расходы на заработную плату  (тысяч рублей)</vt:lpstr>
      <vt:lpstr>Структура расходов Учреждения</vt:lpstr>
      <vt:lpstr>Расходы – медикаменты               (тысяч рублей)</vt:lpstr>
      <vt:lpstr>Средняя заработная плата врачи</vt:lpstr>
      <vt:lpstr>Средняя заработная плата средние медработники</vt:lpstr>
      <vt:lpstr>Суммы снятые по итогам экспертиз СМК тысяч рублей</vt:lpstr>
      <vt:lpstr>Суммы снятые по итогам экспертиз СМК % от выставленного счета</vt:lpstr>
      <vt:lpstr>Презентация PowerPoint</vt:lpstr>
      <vt:lpstr>Коечная сеть</vt:lpstr>
      <vt:lpstr>Обеспеченность больничными  койками (на 10 000 населения)</vt:lpstr>
      <vt:lpstr>Пролечено населения  в круглосуточном стационаре</vt:lpstr>
      <vt:lpstr>Показатели работы  коечного фонда стационара</vt:lpstr>
      <vt:lpstr>Пролечено населения  в дневном стационаре</vt:lpstr>
      <vt:lpstr>Показатели работы  коечного фонда дневного стационара</vt:lpstr>
      <vt:lpstr>Хирургическая работа стационара</vt:lpstr>
      <vt:lpstr>Скорая медицинская помощь Число выполненных вызовов                              (на 1 000 населения)</vt:lpstr>
      <vt:lpstr>Презентация PowerPoint</vt:lpstr>
      <vt:lpstr>Число врачебных посещений</vt:lpstr>
      <vt:lpstr>Число врачебных посещений на одного жителя</vt:lpstr>
      <vt:lpstr>Посещения стоматологического отделения</vt:lpstr>
      <vt:lpstr>Врачи стоматологического отделения</vt:lpstr>
      <vt:lpstr>Посещения стоматологического отделения</vt:lpstr>
      <vt:lpstr>Диспансеризация определенных групп взрослого населения</vt:lpstr>
      <vt:lpstr>Диспансеризация детского населения  в 2017 г. </vt:lpstr>
      <vt:lpstr>Презентация PowerPoint</vt:lpstr>
      <vt:lpstr>Число рентгенологических исследований</vt:lpstr>
      <vt:lpstr>Число компьютерных томографий</vt:lpstr>
      <vt:lpstr>Число компьютерных томографий абсолютные числа</vt:lpstr>
      <vt:lpstr>Число магнитно-резонансных томографий</vt:lpstr>
      <vt:lpstr>Число лабораторных анализов</vt:lpstr>
      <vt:lpstr>Число функциональных исследований</vt:lpstr>
      <vt:lpstr>Число ультразвуковых исследований</vt:lpstr>
      <vt:lpstr>Число ультразвуковых исследований абсолютные числа</vt:lpstr>
      <vt:lpstr> </vt:lpstr>
      <vt:lpstr> </vt:lpstr>
      <vt:lpstr>                                                      ПЛАНЫ И ЗАДАЧИ 2017 ГОДА </vt:lpstr>
      <vt:lpstr>                                                      ПЛАНЫ И ЗАДАЧИ 2017 ГОДА</vt:lpstr>
      <vt:lpstr>ПЛАНЫ НА 2018 ГОД </vt:lpstr>
      <vt:lpstr>ПЛАНЫ НА 2018 ГОД </vt:lpstr>
      <vt:lpstr>ПЛАНЫ НА 2018 ГОД </vt:lpstr>
      <vt:lpstr>ПЛАНЫ НА 2018 ГОД </vt:lpstr>
      <vt:lpstr>Повышение энергоэффективности</vt:lpstr>
      <vt:lpstr>Исполнение требований противопожарной защищенности</vt:lpstr>
      <vt:lpstr>Исполнение требований антитеррористической защищенности</vt:lpstr>
      <vt:lpstr>Исполнение требований информационной безопасности</vt:lpstr>
      <vt:lpstr>ПЛАНЫ НА 2018 ГОД </vt:lpstr>
      <vt:lpstr>ПЛАНЫ НА 2018 ГОД </vt:lpstr>
      <vt:lpstr>ПЛАНЫ НА 2018 ГОД </vt:lpstr>
      <vt:lpstr>Сегодняшние проблемы </vt:lpstr>
      <vt:lpstr>Сегодняшние проблемы </vt:lpstr>
      <vt:lpstr>Сегодняшние проблемы </vt:lpstr>
      <vt:lpstr>Сегодняшние проблемы </vt:lpstr>
      <vt:lpstr>Сегодняшние проблемы </vt:lpstr>
      <vt:lpstr>Сегодняшние проблемы </vt:lpstr>
      <vt:lpstr>Сегодняшние проблемы </vt:lpstr>
      <vt:lpstr>     Спасибо за внимание!</vt:lpstr>
    </vt:vector>
  </TitlesOfParts>
  <Company>UCGB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Admin4</dc:creator>
  <cp:lastModifiedBy>Роговенко Денис Александрович</cp:lastModifiedBy>
  <cp:revision>277</cp:revision>
  <cp:lastPrinted>2018-04-16T09:57:35Z</cp:lastPrinted>
  <dcterms:created xsi:type="dcterms:W3CDTF">2016-03-01T10:22:00Z</dcterms:created>
  <dcterms:modified xsi:type="dcterms:W3CDTF">2018-04-19T07:54:35Z</dcterms:modified>
</cp:coreProperties>
</file>