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6" r:id="rId2"/>
    <p:sldId id="294" r:id="rId3"/>
    <p:sldId id="304" r:id="rId4"/>
    <p:sldId id="257" r:id="rId5"/>
    <p:sldId id="318" r:id="rId6"/>
    <p:sldId id="286" r:id="rId7"/>
    <p:sldId id="319" r:id="rId8"/>
    <p:sldId id="261" r:id="rId9"/>
    <p:sldId id="296" r:id="rId10"/>
    <p:sldId id="305" r:id="rId11"/>
    <p:sldId id="307" r:id="rId12"/>
    <p:sldId id="267" r:id="rId13"/>
    <p:sldId id="309" r:id="rId14"/>
    <p:sldId id="289" r:id="rId15"/>
    <p:sldId id="311" r:id="rId16"/>
    <p:sldId id="314" r:id="rId17"/>
    <p:sldId id="312" r:id="rId18"/>
    <p:sldId id="315" r:id="rId19"/>
    <p:sldId id="313" r:id="rId20"/>
    <p:sldId id="322" r:id="rId21"/>
    <p:sldId id="321" r:id="rId22"/>
    <p:sldId id="277" r:id="rId23"/>
    <p:sldId id="281" r:id="rId24"/>
    <p:sldId id="323" r:id="rId25"/>
    <p:sldId id="306" r:id="rId26"/>
    <p:sldId id="316" r:id="rId27"/>
    <p:sldId id="317" r:id="rId28"/>
  </p:sldIdLst>
  <p:sldSz cx="9144000" cy="6858000" type="screen4x3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99"/>
    <a:srgbClr val="000066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неработающие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7.2480531082543343E-3"/>
                  <c:y val="-2.217943525988177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C81-4559-B529-B263F9C42E11}"/>
                </c:ext>
              </c:extLst>
            </c:dLbl>
            <c:dLbl>
              <c:idx val="1"/>
              <c:layout>
                <c:manualLayout>
                  <c:x val="2.4160177027514446E-3"/>
                  <c:y val="-8.23833194161227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C81-4559-B529-B263F9C42E11}"/>
                </c:ext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Лист1!$A$5:$A$6</c:f>
              <c:strCache>
                <c:ptCount val="2"/>
                <c:pt idx="0">
                  <c:v>2000 год</c:v>
                </c:pt>
                <c:pt idx="1">
                  <c:v>2019 год</c:v>
                </c:pt>
              </c:strCache>
            </c:strRef>
          </c:cat>
          <c:val>
            <c:numRef>
              <c:f>Лист1!$B$5:$B$6</c:f>
              <c:numCache>
                <c:formatCode>General</c:formatCode>
                <c:ptCount val="2"/>
                <c:pt idx="0">
                  <c:v>79.3</c:v>
                </c:pt>
                <c:pt idx="1">
                  <c:v>52.9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81-4559-B529-B263F9C42E1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рабочие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1.51242155889489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C81-4559-B529-B263F9C42E11}"/>
                </c:ext>
              </c:extLst>
            </c:dLbl>
            <c:dLbl>
              <c:idx val="1"/>
              <c:layout>
                <c:manualLayout>
                  <c:x val="-4.8320354055029777E-3"/>
                  <c:y val="1.284265905938766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C81-4559-B529-B263F9C42E11}"/>
                </c:ext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Лист1!$A$5:$A$6</c:f>
              <c:strCache>
                <c:ptCount val="2"/>
                <c:pt idx="0">
                  <c:v>2000 год</c:v>
                </c:pt>
                <c:pt idx="1">
                  <c:v>2019 год</c:v>
                </c:pt>
              </c:strCache>
            </c:strRef>
          </c:cat>
          <c:val>
            <c:numRef>
              <c:f>Лист1!$C$5:$C$6</c:f>
              <c:numCache>
                <c:formatCode>General</c:formatCode>
                <c:ptCount val="2"/>
                <c:pt idx="0">
                  <c:v>19.100000000000001</c:v>
                </c:pt>
                <c:pt idx="1">
                  <c:v>22.3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C81-4559-B529-B263F9C42E11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служащие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Лист1!$A$5:$A$6</c:f>
              <c:strCache>
                <c:ptCount val="2"/>
                <c:pt idx="0">
                  <c:v>2000 год</c:v>
                </c:pt>
                <c:pt idx="1">
                  <c:v>2019 год</c:v>
                </c:pt>
              </c:strCache>
            </c:strRef>
          </c:cat>
          <c:val>
            <c:numRef>
              <c:f>Лист1!$D$5:$D$6</c:f>
              <c:numCache>
                <c:formatCode>General</c:formatCode>
                <c:ptCount val="2"/>
                <c:pt idx="0">
                  <c:v>1.6</c:v>
                </c:pt>
                <c:pt idx="1">
                  <c:v>6.4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C81-4559-B529-B263F9C42E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594363936"/>
        <c:axId val="-1594361216"/>
      </c:barChart>
      <c:catAx>
        <c:axId val="-159436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1594361216"/>
        <c:crosses val="autoZero"/>
        <c:auto val="1"/>
        <c:lblAlgn val="ctr"/>
        <c:lblOffset val="100"/>
        <c:noMultiLvlLbl val="0"/>
      </c:catAx>
      <c:valAx>
        <c:axId val="-159436121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-15943639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9ED4D2-DDD9-4DF8-8ABD-222E48A312AE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2F2F230-62F4-47BB-8FF9-6CA09AFBC790}">
      <dgm:prSet phldrT="[Текст]" custT="1"/>
      <dgm:spPr/>
      <dgm:t>
        <a:bodyPr/>
        <a:lstStyle/>
        <a:p>
          <a:r>
            <a:rPr lang="ru-RU" sz="1800" dirty="0" smtClean="0"/>
            <a:t>требует результат теста на ВИЧ;</a:t>
          </a:r>
          <a:endParaRPr lang="ru-RU" sz="1800" dirty="0"/>
        </a:p>
      </dgm:t>
    </dgm:pt>
    <dgm:pt modelId="{9C9444A2-49D9-44BD-9478-7F86F5C36E3E}" type="parTrans" cxnId="{5EE0CCC3-6399-4F7A-AA00-8506A167A620}">
      <dgm:prSet/>
      <dgm:spPr/>
      <dgm:t>
        <a:bodyPr/>
        <a:lstStyle/>
        <a:p>
          <a:endParaRPr lang="ru-RU"/>
        </a:p>
      </dgm:t>
    </dgm:pt>
    <dgm:pt modelId="{045ADB60-B719-462C-AB57-08DA0AE20117}" type="sibTrans" cxnId="{5EE0CCC3-6399-4F7A-AA00-8506A167A620}">
      <dgm:prSet/>
      <dgm:spPr/>
      <dgm:t>
        <a:bodyPr/>
        <a:lstStyle/>
        <a:p>
          <a:endParaRPr lang="ru-RU"/>
        </a:p>
      </dgm:t>
    </dgm:pt>
    <dgm:pt modelId="{6C558A84-8C16-4223-84ED-712D019D2C4C}">
      <dgm:prSet phldrT="[Текст]" custT="1"/>
      <dgm:spPr/>
      <dgm:t>
        <a:bodyPr/>
        <a:lstStyle/>
        <a:p>
          <a:r>
            <a:rPr lang="ru-RU" sz="1800" dirty="0" smtClean="0"/>
            <a:t>разглашает информацию о положительном ВИЧ-статусе сотрудника;</a:t>
          </a:r>
          <a:endParaRPr lang="ru-RU" sz="1800" dirty="0"/>
        </a:p>
      </dgm:t>
    </dgm:pt>
    <dgm:pt modelId="{CC703E9F-2E3D-40C9-A948-F22C212F5676}" type="parTrans" cxnId="{54DBEC7C-0891-40F2-B54B-D076E1728C39}">
      <dgm:prSet/>
      <dgm:spPr/>
      <dgm:t>
        <a:bodyPr/>
        <a:lstStyle/>
        <a:p>
          <a:endParaRPr lang="ru-RU"/>
        </a:p>
      </dgm:t>
    </dgm:pt>
    <dgm:pt modelId="{DD7F0460-0445-4D39-8C48-2A756479342F}" type="sibTrans" cxnId="{54DBEC7C-0891-40F2-B54B-D076E1728C39}">
      <dgm:prSet/>
      <dgm:spPr/>
      <dgm:t>
        <a:bodyPr/>
        <a:lstStyle/>
        <a:p>
          <a:endParaRPr lang="ru-RU"/>
        </a:p>
      </dgm:t>
    </dgm:pt>
    <dgm:pt modelId="{4E90473C-1E18-4587-BD73-D2D9252CED11}">
      <dgm:prSet phldrT="[Текст]"/>
      <dgm:spPr/>
      <dgm:t>
        <a:bodyPr/>
        <a:lstStyle/>
        <a:p>
          <a:endParaRPr lang="ru-RU" dirty="0"/>
        </a:p>
      </dgm:t>
    </dgm:pt>
    <dgm:pt modelId="{60110ADA-50BE-471E-8E8D-FAF20846A1E2}" type="parTrans" cxnId="{431A2D75-C7AB-47EA-9690-1BEAA49ABB6D}">
      <dgm:prSet/>
      <dgm:spPr/>
      <dgm:t>
        <a:bodyPr/>
        <a:lstStyle/>
        <a:p>
          <a:endParaRPr lang="ru-RU"/>
        </a:p>
      </dgm:t>
    </dgm:pt>
    <dgm:pt modelId="{3D97307D-2C04-4169-81DD-F7E5B71A3104}" type="sibTrans" cxnId="{431A2D75-C7AB-47EA-9690-1BEAA49ABB6D}">
      <dgm:prSet/>
      <dgm:spPr/>
      <dgm:t>
        <a:bodyPr/>
        <a:lstStyle/>
        <a:p>
          <a:endParaRPr lang="ru-RU"/>
        </a:p>
      </dgm:t>
    </dgm:pt>
    <dgm:pt modelId="{9E736CCA-30E3-4DDD-860D-BFAAE75DE866}">
      <dgm:prSet phldrT="[Текст]" custT="1"/>
      <dgm:spPr/>
      <dgm:t>
        <a:bodyPr/>
        <a:lstStyle/>
        <a:p>
          <a:r>
            <a:rPr lang="ru-RU" sz="1800" dirty="0" smtClean="0"/>
            <a:t>принуждает к увольнению при ВИЧ-положительном статусе или подозрении на него</a:t>
          </a:r>
          <a:endParaRPr lang="ru-RU" sz="1800" dirty="0"/>
        </a:p>
      </dgm:t>
    </dgm:pt>
    <dgm:pt modelId="{0873338E-04F1-47DA-9036-3F55AFCADA9B}" type="parTrans" cxnId="{22493E85-741C-4C45-A15C-233C603E8586}">
      <dgm:prSet/>
      <dgm:spPr/>
      <dgm:t>
        <a:bodyPr/>
        <a:lstStyle/>
        <a:p>
          <a:endParaRPr lang="ru-RU"/>
        </a:p>
      </dgm:t>
    </dgm:pt>
    <dgm:pt modelId="{97518CDB-3C04-4BD3-935C-510FC89572BF}" type="sibTrans" cxnId="{22493E85-741C-4C45-A15C-233C603E8586}">
      <dgm:prSet/>
      <dgm:spPr/>
      <dgm:t>
        <a:bodyPr/>
        <a:lstStyle/>
        <a:p>
          <a:endParaRPr lang="ru-RU"/>
        </a:p>
      </dgm:t>
    </dgm:pt>
    <dgm:pt modelId="{20314317-7D1E-4FA1-83ED-687E3BAA6DB6}">
      <dgm:prSet phldrT="[Текст]" custT="1"/>
      <dgm:spPr/>
      <dgm:t>
        <a:bodyPr/>
        <a:lstStyle/>
        <a:p>
          <a:r>
            <a:rPr lang="ru-RU" sz="1800" dirty="0" smtClean="0"/>
            <a:t>предлагает неравные условия занятости сотруднику с диагнозом ВИЧ-инфекция;</a:t>
          </a:r>
          <a:endParaRPr lang="ru-RU" sz="1800" dirty="0"/>
        </a:p>
      </dgm:t>
    </dgm:pt>
    <dgm:pt modelId="{65DB7464-AACC-4093-9722-8F3D273305B9}" type="sibTrans" cxnId="{BFB9BE83-50E4-4BB9-86FF-EC365FDCF4BE}">
      <dgm:prSet/>
      <dgm:spPr/>
      <dgm:t>
        <a:bodyPr/>
        <a:lstStyle/>
        <a:p>
          <a:endParaRPr lang="ru-RU"/>
        </a:p>
      </dgm:t>
    </dgm:pt>
    <dgm:pt modelId="{DCAE778C-2F69-42BC-887D-756259DEE268}" type="parTrans" cxnId="{BFB9BE83-50E4-4BB9-86FF-EC365FDCF4BE}">
      <dgm:prSet/>
      <dgm:spPr/>
      <dgm:t>
        <a:bodyPr/>
        <a:lstStyle/>
        <a:p>
          <a:endParaRPr lang="ru-RU"/>
        </a:p>
      </dgm:t>
    </dgm:pt>
    <dgm:pt modelId="{04E1EF1F-D9F3-4650-9FAF-FC435EBEFDCB}">
      <dgm:prSet phldrT="[Текст]" custT="1"/>
      <dgm:spPr/>
      <dgm:t>
        <a:bodyPr/>
        <a:lstStyle/>
        <a:p>
          <a:r>
            <a:rPr lang="ru-RU" sz="1800" dirty="0" smtClean="0"/>
            <a:t>отказывает в трудоустройстве при отсутствии теста на ВИЧ;</a:t>
          </a:r>
          <a:endParaRPr lang="ru-RU" sz="1800" dirty="0"/>
        </a:p>
      </dgm:t>
    </dgm:pt>
    <dgm:pt modelId="{3F748574-3FBA-444D-BE05-10E5C47C97A2}" type="sibTrans" cxnId="{BC21559F-B05A-4CE1-90B1-E6F80505D7C3}">
      <dgm:prSet/>
      <dgm:spPr/>
      <dgm:t>
        <a:bodyPr/>
        <a:lstStyle/>
        <a:p>
          <a:endParaRPr lang="ru-RU"/>
        </a:p>
      </dgm:t>
    </dgm:pt>
    <dgm:pt modelId="{83AAC16C-8049-42E9-BBE1-BEF10CC9BD7D}" type="parTrans" cxnId="{BC21559F-B05A-4CE1-90B1-E6F80505D7C3}">
      <dgm:prSet/>
      <dgm:spPr/>
      <dgm:t>
        <a:bodyPr/>
        <a:lstStyle/>
        <a:p>
          <a:endParaRPr lang="ru-RU"/>
        </a:p>
      </dgm:t>
    </dgm:pt>
    <dgm:pt modelId="{E91CA7EB-F8CA-4EDD-B358-0405040C2B87}">
      <dgm:prSet phldrT="[Текст]"/>
      <dgm:spPr/>
      <dgm:t>
        <a:bodyPr/>
        <a:lstStyle/>
        <a:p>
          <a:endParaRPr lang="ru-RU" dirty="0"/>
        </a:p>
      </dgm:t>
    </dgm:pt>
    <dgm:pt modelId="{49B16160-5190-4CE1-BAE6-D35F46169073}" type="sibTrans" cxnId="{DA9A7BED-6719-4326-8283-C73C382AE707}">
      <dgm:prSet/>
      <dgm:spPr/>
      <dgm:t>
        <a:bodyPr/>
        <a:lstStyle/>
        <a:p>
          <a:endParaRPr lang="ru-RU"/>
        </a:p>
      </dgm:t>
    </dgm:pt>
    <dgm:pt modelId="{1508139E-6708-4637-A717-6BC3119821BA}" type="parTrans" cxnId="{DA9A7BED-6719-4326-8283-C73C382AE707}">
      <dgm:prSet/>
      <dgm:spPr/>
      <dgm:t>
        <a:bodyPr/>
        <a:lstStyle/>
        <a:p>
          <a:endParaRPr lang="ru-RU"/>
        </a:p>
      </dgm:t>
    </dgm:pt>
    <dgm:pt modelId="{F885260E-7797-4F8A-AF7B-334968CD560A}">
      <dgm:prSet phldrT="[Текст]"/>
      <dgm:spPr/>
      <dgm:t>
        <a:bodyPr/>
        <a:lstStyle/>
        <a:p>
          <a:endParaRPr lang="ru-RU" dirty="0"/>
        </a:p>
      </dgm:t>
    </dgm:pt>
    <dgm:pt modelId="{A3374EDE-89C2-42D3-B9FC-8B44879F696B}" type="sibTrans" cxnId="{503A3022-B60B-4694-BD21-20602F344E4C}">
      <dgm:prSet/>
      <dgm:spPr/>
      <dgm:t>
        <a:bodyPr/>
        <a:lstStyle/>
        <a:p>
          <a:endParaRPr lang="ru-RU"/>
        </a:p>
      </dgm:t>
    </dgm:pt>
    <dgm:pt modelId="{B6BB8347-619D-4BAC-B404-AED5BADA38DB}" type="parTrans" cxnId="{503A3022-B60B-4694-BD21-20602F344E4C}">
      <dgm:prSet/>
      <dgm:spPr/>
      <dgm:t>
        <a:bodyPr/>
        <a:lstStyle/>
        <a:p>
          <a:endParaRPr lang="ru-RU"/>
        </a:p>
      </dgm:t>
    </dgm:pt>
    <dgm:pt modelId="{90CE6E18-BB42-4406-86CB-E7F7E86EA0F6}" type="pres">
      <dgm:prSet presAssocID="{C89ED4D2-DDD9-4DF8-8ABD-222E48A312A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3209DFB-5D05-4DCD-9B4D-2B6F8ED50C57}" type="pres">
      <dgm:prSet presAssocID="{E91CA7EB-F8CA-4EDD-B358-0405040C2B87}" presName="composite" presStyleCnt="0"/>
      <dgm:spPr/>
    </dgm:pt>
    <dgm:pt modelId="{DF689198-2358-47E7-B4DC-FED1F6C221B3}" type="pres">
      <dgm:prSet presAssocID="{E91CA7EB-F8CA-4EDD-B358-0405040C2B87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2975A6-3703-4B03-98EE-02D9F2FC7E80}" type="pres">
      <dgm:prSet presAssocID="{E91CA7EB-F8CA-4EDD-B358-0405040C2B87}" presName="descendantText" presStyleLbl="alignAcc1" presStyleIdx="0" presStyleCnt="3" custScaleX="98432" custScaleY="1249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490CAA-B52D-47B5-9F88-385598473845}" type="pres">
      <dgm:prSet presAssocID="{49B16160-5190-4CE1-BAE6-D35F46169073}" presName="sp" presStyleCnt="0"/>
      <dgm:spPr/>
    </dgm:pt>
    <dgm:pt modelId="{EDDB72CF-86A0-402E-B8BB-F359F7EF3EEB}" type="pres">
      <dgm:prSet presAssocID="{F885260E-7797-4F8A-AF7B-334968CD560A}" presName="composite" presStyleCnt="0"/>
      <dgm:spPr/>
    </dgm:pt>
    <dgm:pt modelId="{4C0D6B0A-23EF-4B7B-A7F1-13F9246F555D}" type="pres">
      <dgm:prSet presAssocID="{F885260E-7797-4F8A-AF7B-334968CD560A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C64C44-F30E-4F71-A791-49E6B267A144}" type="pres">
      <dgm:prSet presAssocID="{F885260E-7797-4F8A-AF7B-334968CD560A}" presName="descendantText" presStyleLbl="alignAcc1" presStyleIdx="1" presStyleCnt="3" custScaleX="98201" custScaleY="1176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5A4A7F-BFC7-47F4-A9B6-C8E76FA9F0A8}" type="pres">
      <dgm:prSet presAssocID="{A3374EDE-89C2-42D3-B9FC-8B44879F696B}" presName="sp" presStyleCnt="0"/>
      <dgm:spPr/>
    </dgm:pt>
    <dgm:pt modelId="{DD7A0413-8D2C-4AFA-81AA-2EA4F92D2D22}" type="pres">
      <dgm:prSet presAssocID="{4E90473C-1E18-4587-BD73-D2D9252CED11}" presName="composite" presStyleCnt="0"/>
      <dgm:spPr/>
    </dgm:pt>
    <dgm:pt modelId="{C69E5A7C-7488-47B8-9396-BA45F261CD1C}" type="pres">
      <dgm:prSet presAssocID="{4E90473C-1E18-4587-BD73-D2D9252CED11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06DEB4-F6D1-4386-A732-C50CDAD19975}" type="pres">
      <dgm:prSet presAssocID="{4E90473C-1E18-4587-BD73-D2D9252CED11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C21559F-B05A-4CE1-90B1-E6F80505D7C3}" srcId="{E91CA7EB-F8CA-4EDD-B358-0405040C2B87}" destId="{04E1EF1F-D9F3-4650-9FAF-FC435EBEFDCB}" srcOrd="1" destOrd="0" parTransId="{83AAC16C-8049-42E9-BBE1-BEF10CC9BD7D}" sibTransId="{3F748574-3FBA-444D-BE05-10E5C47C97A2}"/>
    <dgm:cxn modelId="{A0E2559D-984D-4AEA-BED8-CE1CC909C21C}" type="presOf" srcId="{E91CA7EB-F8CA-4EDD-B358-0405040C2B87}" destId="{DF689198-2358-47E7-B4DC-FED1F6C221B3}" srcOrd="0" destOrd="0" presId="urn:microsoft.com/office/officeart/2005/8/layout/chevron2"/>
    <dgm:cxn modelId="{149BBD50-C992-47FE-9286-6BA06C5F8EC6}" type="presOf" srcId="{20314317-7D1E-4FA1-83ED-687E3BAA6DB6}" destId="{E1C64C44-F30E-4F71-A791-49E6B267A144}" srcOrd="0" destOrd="1" presId="urn:microsoft.com/office/officeart/2005/8/layout/chevron2"/>
    <dgm:cxn modelId="{DA9A7BED-6719-4326-8283-C73C382AE707}" srcId="{C89ED4D2-DDD9-4DF8-8ABD-222E48A312AE}" destId="{E91CA7EB-F8CA-4EDD-B358-0405040C2B87}" srcOrd="0" destOrd="0" parTransId="{1508139E-6708-4637-A717-6BC3119821BA}" sibTransId="{49B16160-5190-4CE1-BAE6-D35F46169073}"/>
    <dgm:cxn modelId="{8E3E6B6A-5C7D-45F0-A0E6-11B15BD3B2E1}" type="presOf" srcId="{02F2F230-62F4-47BB-8FF9-6CA09AFBC790}" destId="{DC2975A6-3703-4B03-98EE-02D9F2FC7E80}" srcOrd="0" destOrd="0" presId="urn:microsoft.com/office/officeart/2005/8/layout/chevron2"/>
    <dgm:cxn modelId="{5EE0CCC3-6399-4F7A-AA00-8506A167A620}" srcId="{E91CA7EB-F8CA-4EDD-B358-0405040C2B87}" destId="{02F2F230-62F4-47BB-8FF9-6CA09AFBC790}" srcOrd="0" destOrd="0" parTransId="{9C9444A2-49D9-44BD-9478-7F86F5C36E3E}" sibTransId="{045ADB60-B719-462C-AB57-08DA0AE20117}"/>
    <dgm:cxn modelId="{A31352B2-E680-4236-83D3-2E5318988BA8}" type="presOf" srcId="{6C558A84-8C16-4223-84ED-712D019D2C4C}" destId="{E1C64C44-F30E-4F71-A791-49E6B267A144}" srcOrd="0" destOrd="0" presId="urn:microsoft.com/office/officeart/2005/8/layout/chevron2"/>
    <dgm:cxn modelId="{54DBEC7C-0891-40F2-B54B-D076E1728C39}" srcId="{F885260E-7797-4F8A-AF7B-334968CD560A}" destId="{6C558A84-8C16-4223-84ED-712D019D2C4C}" srcOrd="0" destOrd="0" parTransId="{CC703E9F-2E3D-40C9-A948-F22C212F5676}" sibTransId="{DD7F0460-0445-4D39-8C48-2A756479342F}"/>
    <dgm:cxn modelId="{9624B72D-C0C7-420B-A357-B9E4E255AAA0}" type="presOf" srcId="{4E90473C-1E18-4587-BD73-D2D9252CED11}" destId="{C69E5A7C-7488-47B8-9396-BA45F261CD1C}" srcOrd="0" destOrd="0" presId="urn:microsoft.com/office/officeart/2005/8/layout/chevron2"/>
    <dgm:cxn modelId="{04E6B4C5-C91B-4BF7-8B73-680DD4D66679}" type="presOf" srcId="{F885260E-7797-4F8A-AF7B-334968CD560A}" destId="{4C0D6B0A-23EF-4B7B-A7F1-13F9246F555D}" srcOrd="0" destOrd="0" presId="urn:microsoft.com/office/officeart/2005/8/layout/chevron2"/>
    <dgm:cxn modelId="{431A2D75-C7AB-47EA-9690-1BEAA49ABB6D}" srcId="{C89ED4D2-DDD9-4DF8-8ABD-222E48A312AE}" destId="{4E90473C-1E18-4587-BD73-D2D9252CED11}" srcOrd="2" destOrd="0" parTransId="{60110ADA-50BE-471E-8E8D-FAF20846A1E2}" sibTransId="{3D97307D-2C04-4169-81DD-F7E5B71A3104}"/>
    <dgm:cxn modelId="{503A3022-B60B-4694-BD21-20602F344E4C}" srcId="{C89ED4D2-DDD9-4DF8-8ABD-222E48A312AE}" destId="{F885260E-7797-4F8A-AF7B-334968CD560A}" srcOrd="1" destOrd="0" parTransId="{B6BB8347-619D-4BAC-B404-AED5BADA38DB}" sibTransId="{A3374EDE-89C2-42D3-B9FC-8B44879F696B}"/>
    <dgm:cxn modelId="{915F070C-7D57-4701-A05D-7CE9D80BA2C7}" type="presOf" srcId="{9E736CCA-30E3-4DDD-860D-BFAAE75DE866}" destId="{BE06DEB4-F6D1-4386-A732-C50CDAD19975}" srcOrd="0" destOrd="0" presId="urn:microsoft.com/office/officeart/2005/8/layout/chevron2"/>
    <dgm:cxn modelId="{BFB9BE83-50E4-4BB9-86FF-EC365FDCF4BE}" srcId="{F885260E-7797-4F8A-AF7B-334968CD560A}" destId="{20314317-7D1E-4FA1-83ED-687E3BAA6DB6}" srcOrd="1" destOrd="0" parTransId="{DCAE778C-2F69-42BC-887D-756259DEE268}" sibTransId="{65DB7464-AACC-4093-9722-8F3D273305B9}"/>
    <dgm:cxn modelId="{97489497-C221-43E2-BA6F-77FF6D3B6C19}" type="presOf" srcId="{C89ED4D2-DDD9-4DF8-8ABD-222E48A312AE}" destId="{90CE6E18-BB42-4406-86CB-E7F7E86EA0F6}" srcOrd="0" destOrd="0" presId="urn:microsoft.com/office/officeart/2005/8/layout/chevron2"/>
    <dgm:cxn modelId="{4AB32338-DA4A-4BD1-8552-30B4F9CB0756}" type="presOf" srcId="{04E1EF1F-D9F3-4650-9FAF-FC435EBEFDCB}" destId="{DC2975A6-3703-4B03-98EE-02D9F2FC7E80}" srcOrd="0" destOrd="1" presId="urn:microsoft.com/office/officeart/2005/8/layout/chevron2"/>
    <dgm:cxn modelId="{22493E85-741C-4C45-A15C-233C603E8586}" srcId="{4E90473C-1E18-4587-BD73-D2D9252CED11}" destId="{9E736CCA-30E3-4DDD-860D-BFAAE75DE866}" srcOrd="0" destOrd="0" parTransId="{0873338E-04F1-47DA-9036-3F55AFCADA9B}" sibTransId="{97518CDB-3C04-4BD3-935C-510FC89572BF}"/>
    <dgm:cxn modelId="{6304C1EF-8391-4CDF-8199-811D1A905C1F}" type="presParOf" srcId="{90CE6E18-BB42-4406-86CB-E7F7E86EA0F6}" destId="{73209DFB-5D05-4DCD-9B4D-2B6F8ED50C57}" srcOrd="0" destOrd="0" presId="urn:microsoft.com/office/officeart/2005/8/layout/chevron2"/>
    <dgm:cxn modelId="{8FCE8E70-D1C8-4AE1-A2C6-869E1D9CEB7A}" type="presParOf" srcId="{73209DFB-5D05-4DCD-9B4D-2B6F8ED50C57}" destId="{DF689198-2358-47E7-B4DC-FED1F6C221B3}" srcOrd="0" destOrd="0" presId="urn:microsoft.com/office/officeart/2005/8/layout/chevron2"/>
    <dgm:cxn modelId="{EBACBD17-5133-488E-B61F-47C7088669A1}" type="presParOf" srcId="{73209DFB-5D05-4DCD-9B4D-2B6F8ED50C57}" destId="{DC2975A6-3703-4B03-98EE-02D9F2FC7E80}" srcOrd="1" destOrd="0" presId="urn:microsoft.com/office/officeart/2005/8/layout/chevron2"/>
    <dgm:cxn modelId="{FFA03427-C11E-484D-9F50-D8912AECBFBB}" type="presParOf" srcId="{90CE6E18-BB42-4406-86CB-E7F7E86EA0F6}" destId="{F4490CAA-B52D-47B5-9F88-385598473845}" srcOrd="1" destOrd="0" presId="urn:microsoft.com/office/officeart/2005/8/layout/chevron2"/>
    <dgm:cxn modelId="{6BD5837E-732F-437A-9194-E419718C8504}" type="presParOf" srcId="{90CE6E18-BB42-4406-86CB-E7F7E86EA0F6}" destId="{EDDB72CF-86A0-402E-B8BB-F359F7EF3EEB}" srcOrd="2" destOrd="0" presId="urn:microsoft.com/office/officeart/2005/8/layout/chevron2"/>
    <dgm:cxn modelId="{55288A6C-6E04-4C0A-849D-605D48D59AD6}" type="presParOf" srcId="{EDDB72CF-86A0-402E-B8BB-F359F7EF3EEB}" destId="{4C0D6B0A-23EF-4B7B-A7F1-13F9246F555D}" srcOrd="0" destOrd="0" presId="urn:microsoft.com/office/officeart/2005/8/layout/chevron2"/>
    <dgm:cxn modelId="{386B92C3-D667-45AE-B90C-F7E8AC424227}" type="presParOf" srcId="{EDDB72CF-86A0-402E-B8BB-F359F7EF3EEB}" destId="{E1C64C44-F30E-4F71-A791-49E6B267A144}" srcOrd="1" destOrd="0" presId="urn:microsoft.com/office/officeart/2005/8/layout/chevron2"/>
    <dgm:cxn modelId="{0354153E-B0EF-4ED1-A7F4-A6281761883D}" type="presParOf" srcId="{90CE6E18-BB42-4406-86CB-E7F7E86EA0F6}" destId="{205A4A7F-BFC7-47F4-A9B6-C8E76FA9F0A8}" srcOrd="3" destOrd="0" presId="urn:microsoft.com/office/officeart/2005/8/layout/chevron2"/>
    <dgm:cxn modelId="{780E1D82-B934-46E8-950C-4D2122EA14C1}" type="presParOf" srcId="{90CE6E18-BB42-4406-86CB-E7F7E86EA0F6}" destId="{DD7A0413-8D2C-4AFA-81AA-2EA4F92D2D22}" srcOrd="4" destOrd="0" presId="urn:microsoft.com/office/officeart/2005/8/layout/chevron2"/>
    <dgm:cxn modelId="{518D5C4C-8279-425A-8ABD-95AE6F419009}" type="presParOf" srcId="{DD7A0413-8D2C-4AFA-81AA-2EA4F92D2D22}" destId="{C69E5A7C-7488-47B8-9396-BA45F261CD1C}" srcOrd="0" destOrd="0" presId="urn:microsoft.com/office/officeart/2005/8/layout/chevron2"/>
    <dgm:cxn modelId="{37ABB633-826C-49CD-97FD-1FE7E7980CFF}" type="presParOf" srcId="{DD7A0413-8D2C-4AFA-81AA-2EA4F92D2D22}" destId="{BE06DEB4-F6D1-4386-A732-C50CDAD1997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89ED4D2-DDD9-4DF8-8ABD-222E48A312AE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2F2F230-62F4-47BB-8FF9-6CA09AFBC790}">
      <dgm:prSet phldrT="[Текст]" custT="1"/>
      <dgm:spPr/>
      <dgm:t>
        <a:bodyPr/>
        <a:lstStyle/>
        <a:p>
          <a:r>
            <a:rPr lang="ru-RU" sz="1800" dirty="0" smtClean="0"/>
            <a:t>требует результат теста на ВИЧ;</a:t>
          </a:r>
          <a:endParaRPr lang="ru-RU" sz="1800" dirty="0"/>
        </a:p>
      </dgm:t>
    </dgm:pt>
    <dgm:pt modelId="{9C9444A2-49D9-44BD-9478-7F86F5C36E3E}" type="parTrans" cxnId="{5EE0CCC3-6399-4F7A-AA00-8506A167A620}">
      <dgm:prSet/>
      <dgm:spPr/>
      <dgm:t>
        <a:bodyPr/>
        <a:lstStyle/>
        <a:p>
          <a:endParaRPr lang="ru-RU"/>
        </a:p>
      </dgm:t>
    </dgm:pt>
    <dgm:pt modelId="{045ADB60-B719-462C-AB57-08DA0AE20117}" type="sibTrans" cxnId="{5EE0CCC3-6399-4F7A-AA00-8506A167A620}">
      <dgm:prSet/>
      <dgm:spPr/>
      <dgm:t>
        <a:bodyPr/>
        <a:lstStyle/>
        <a:p>
          <a:endParaRPr lang="ru-RU"/>
        </a:p>
      </dgm:t>
    </dgm:pt>
    <dgm:pt modelId="{6C558A84-8C16-4223-84ED-712D019D2C4C}">
      <dgm:prSet phldrT="[Текст]" custT="1"/>
      <dgm:spPr/>
      <dgm:t>
        <a:bodyPr/>
        <a:lstStyle/>
        <a:p>
          <a:r>
            <a:rPr lang="ru-RU" sz="1800" dirty="0" smtClean="0"/>
            <a:t>разглашает информацию о положительном ВИЧ-статусе сотрудника;</a:t>
          </a:r>
          <a:endParaRPr lang="ru-RU" sz="1800" dirty="0"/>
        </a:p>
      </dgm:t>
    </dgm:pt>
    <dgm:pt modelId="{CC703E9F-2E3D-40C9-A948-F22C212F5676}" type="parTrans" cxnId="{54DBEC7C-0891-40F2-B54B-D076E1728C39}">
      <dgm:prSet/>
      <dgm:spPr/>
      <dgm:t>
        <a:bodyPr/>
        <a:lstStyle/>
        <a:p>
          <a:endParaRPr lang="ru-RU"/>
        </a:p>
      </dgm:t>
    </dgm:pt>
    <dgm:pt modelId="{DD7F0460-0445-4D39-8C48-2A756479342F}" type="sibTrans" cxnId="{54DBEC7C-0891-40F2-B54B-D076E1728C39}">
      <dgm:prSet/>
      <dgm:spPr/>
      <dgm:t>
        <a:bodyPr/>
        <a:lstStyle/>
        <a:p>
          <a:endParaRPr lang="ru-RU"/>
        </a:p>
      </dgm:t>
    </dgm:pt>
    <dgm:pt modelId="{4E90473C-1E18-4587-BD73-D2D9252CED11}">
      <dgm:prSet phldrT="[Текст]"/>
      <dgm:spPr/>
      <dgm:t>
        <a:bodyPr/>
        <a:lstStyle/>
        <a:p>
          <a:endParaRPr lang="ru-RU" dirty="0"/>
        </a:p>
      </dgm:t>
    </dgm:pt>
    <dgm:pt modelId="{60110ADA-50BE-471E-8E8D-FAF20846A1E2}" type="parTrans" cxnId="{431A2D75-C7AB-47EA-9690-1BEAA49ABB6D}">
      <dgm:prSet/>
      <dgm:spPr/>
      <dgm:t>
        <a:bodyPr/>
        <a:lstStyle/>
        <a:p>
          <a:endParaRPr lang="ru-RU"/>
        </a:p>
      </dgm:t>
    </dgm:pt>
    <dgm:pt modelId="{3D97307D-2C04-4169-81DD-F7E5B71A3104}" type="sibTrans" cxnId="{431A2D75-C7AB-47EA-9690-1BEAA49ABB6D}">
      <dgm:prSet/>
      <dgm:spPr/>
      <dgm:t>
        <a:bodyPr/>
        <a:lstStyle/>
        <a:p>
          <a:endParaRPr lang="ru-RU"/>
        </a:p>
      </dgm:t>
    </dgm:pt>
    <dgm:pt modelId="{9E736CCA-30E3-4DDD-860D-BFAAE75DE866}">
      <dgm:prSet phldrT="[Текст]" custT="1"/>
      <dgm:spPr/>
      <dgm:t>
        <a:bodyPr/>
        <a:lstStyle/>
        <a:p>
          <a:r>
            <a:rPr lang="ru-RU" sz="1800" dirty="0" smtClean="0"/>
            <a:t>принуждает к увольнению при ВИЧ-положительном статусе или подозрении на него</a:t>
          </a:r>
          <a:endParaRPr lang="ru-RU" sz="1800" dirty="0"/>
        </a:p>
      </dgm:t>
    </dgm:pt>
    <dgm:pt modelId="{0873338E-04F1-47DA-9036-3F55AFCADA9B}" type="parTrans" cxnId="{22493E85-741C-4C45-A15C-233C603E8586}">
      <dgm:prSet/>
      <dgm:spPr/>
      <dgm:t>
        <a:bodyPr/>
        <a:lstStyle/>
        <a:p>
          <a:endParaRPr lang="ru-RU"/>
        </a:p>
      </dgm:t>
    </dgm:pt>
    <dgm:pt modelId="{97518CDB-3C04-4BD3-935C-510FC89572BF}" type="sibTrans" cxnId="{22493E85-741C-4C45-A15C-233C603E8586}">
      <dgm:prSet/>
      <dgm:spPr/>
      <dgm:t>
        <a:bodyPr/>
        <a:lstStyle/>
        <a:p>
          <a:endParaRPr lang="ru-RU"/>
        </a:p>
      </dgm:t>
    </dgm:pt>
    <dgm:pt modelId="{20314317-7D1E-4FA1-83ED-687E3BAA6DB6}">
      <dgm:prSet phldrT="[Текст]" custT="1"/>
      <dgm:spPr/>
      <dgm:t>
        <a:bodyPr/>
        <a:lstStyle/>
        <a:p>
          <a:r>
            <a:rPr lang="ru-RU" sz="1800" dirty="0" smtClean="0"/>
            <a:t>предлагает неравные условия занятости сотруднику с диагнозом ВИЧ-инфекция;</a:t>
          </a:r>
          <a:endParaRPr lang="ru-RU" sz="1800" dirty="0"/>
        </a:p>
      </dgm:t>
    </dgm:pt>
    <dgm:pt modelId="{65DB7464-AACC-4093-9722-8F3D273305B9}" type="sibTrans" cxnId="{BFB9BE83-50E4-4BB9-86FF-EC365FDCF4BE}">
      <dgm:prSet/>
      <dgm:spPr/>
      <dgm:t>
        <a:bodyPr/>
        <a:lstStyle/>
        <a:p>
          <a:endParaRPr lang="ru-RU"/>
        </a:p>
      </dgm:t>
    </dgm:pt>
    <dgm:pt modelId="{DCAE778C-2F69-42BC-887D-756259DEE268}" type="parTrans" cxnId="{BFB9BE83-50E4-4BB9-86FF-EC365FDCF4BE}">
      <dgm:prSet/>
      <dgm:spPr/>
      <dgm:t>
        <a:bodyPr/>
        <a:lstStyle/>
        <a:p>
          <a:endParaRPr lang="ru-RU"/>
        </a:p>
      </dgm:t>
    </dgm:pt>
    <dgm:pt modelId="{04E1EF1F-D9F3-4650-9FAF-FC435EBEFDCB}">
      <dgm:prSet phldrT="[Текст]" custT="1"/>
      <dgm:spPr/>
      <dgm:t>
        <a:bodyPr/>
        <a:lstStyle/>
        <a:p>
          <a:r>
            <a:rPr lang="ru-RU" sz="1800" dirty="0" smtClean="0"/>
            <a:t>отказывает в трудоустройстве при отсутствии теста на ВИЧ;</a:t>
          </a:r>
          <a:endParaRPr lang="ru-RU" sz="1800" dirty="0"/>
        </a:p>
      </dgm:t>
    </dgm:pt>
    <dgm:pt modelId="{3F748574-3FBA-444D-BE05-10E5C47C97A2}" type="sibTrans" cxnId="{BC21559F-B05A-4CE1-90B1-E6F80505D7C3}">
      <dgm:prSet/>
      <dgm:spPr/>
      <dgm:t>
        <a:bodyPr/>
        <a:lstStyle/>
        <a:p>
          <a:endParaRPr lang="ru-RU"/>
        </a:p>
      </dgm:t>
    </dgm:pt>
    <dgm:pt modelId="{83AAC16C-8049-42E9-BBE1-BEF10CC9BD7D}" type="parTrans" cxnId="{BC21559F-B05A-4CE1-90B1-E6F80505D7C3}">
      <dgm:prSet/>
      <dgm:spPr/>
      <dgm:t>
        <a:bodyPr/>
        <a:lstStyle/>
        <a:p>
          <a:endParaRPr lang="ru-RU"/>
        </a:p>
      </dgm:t>
    </dgm:pt>
    <dgm:pt modelId="{E91CA7EB-F8CA-4EDD-B358-0405040C2B87}">
      <dgm:prSet phldrT="[Текст]"/>
      <dgm:spPr/>
      <dgm:t>
        <a:bodyPr/>
        <a:lstStyle/>
        <a:p>
          <a:endParaRPr lang="ru-RU" dirty="0"/>
        </a:p>
      </dgm:t>
    </dgm:pt>
    <dgm:pt modelId="{49B16160-5190-4CE1-BAE6-D35F46169073}" type="sibTrans" cxnId="{DA9A7BED-6719-4326-8283-C73C382AE707}">
      <dgm:prSet/>
      <dgm:spPr/>
      <dgm:t>
        <a:bodyPr/>
        <a:lstStyle/>
        <a:p>
          <a:endParaRPr lang="ru-RU"/>
        </a:p>
      </dgm:t>
    </dgm:pt>
    <dgm:pt modelId="{1508139E-6708-4637-A717-6BC3119821BA}" type="parTrans" cxnId="{DA9A7BED-6719-4326-8283-C73C382AE707}">
      <dgm:prSet/>
      <dgm:spPr/>
      <dgm:t>
        <a:bodyPr/>
        <a:lstStyle/>
        <a:p>
          <a:endParaRPr lang="ru-RU"/>
        </a:p>
      </dgm:t>
    </dgm:pt>
    <dgm:pt modelId="{F885260E-7797-4F8A-AF7B-334968CD560A}">
      <dgm:prSet phldrT="[Текст]"/>
      <dgm:spPr/>
      <dgm:t>
        <a:bodyPr/>
        <a:lstStyle/>
        <a:p>
          <a:endParaRPr lang="ru-RU" dirty="0"/>
        </a:p>
      </dgm:t>
    </dgm:pt>
    <dgm:pt modelId="{A3374EDE-89C2-42D3-B9FC-8B44879F696B}" type="sibTrans" cxnId="{503A3022-B60B-4694-BD21-20602F344E4C}">
      <dgm:prSet/>
      <dgm:spPr/>
      <dgm:t>
        <a:bodyPr/>
        <a:lstStyle/>
        <a:p>
          <a:endParaRPr lang="ru-RU"/>
        </a:p>
      </dgm:t>
    </dgm:pt>
    <dgm:pt modelId="{B6BB8347-619D-4BAC-B404-AED5BADA38DB}" type="parTrans" cxnId="{503A3022-B60B-4694-BD21-20602F344E4C}">
      <dgm:prSet/>
      <dgm:spPr/>
      <dgm:t>
        <a:bodyPr/>
        <a:lstStyle/>
        <a:p>
          <a:endParaRPr lang="ru-RU"/>
        </a:p>
      </dgm:t>
    </dgm:pt>
    <dgm:pt modelId="{90CE6E18-BB42-4406-86CB-E7F7E86EA0F6}" type="pres">
      <dgm:prSet presAssocID="{C89ED4D2-DDD9-4DF8-8ABD-222E48A312A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3209DFB-5D05-4DCD-9B4D-2B6F8ED50C57}" type="pres">
      <dgm:prSet presAssocID="{E91CA7EB-F8CA-4EDD-B358-0405040C2B87}" presName="composite" presStyleCnt="0"/>
      <dgm:spPr/>
    </dgm:pt>
    <dgm:pt modelId="{DF689198-2358-47E7-B4DC-FED1F6C221B3}" type="pres">
      <dgm:prSet presAssocID="{E91CA7EB-F8CA-4EDD-B358-0405040C2B87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2975A6-3703-4B03-98EE-02D9F2FC7E80}" type="pres">
      <dgm:prSet presAssocID="{E91CA7EB-F8CA-4EDD-B358-0405040C2B87}" presName="descendantText" presStyleLbl="alignAcc1" presStyleIdx="0" presStyleCnt="3" custScaleX="98432" custScaleY="1249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490CAA-B52D-47B5-9F88-385598473845}" type="pres">
      <dgm:prSet presAssocID="{49B16160-5190-4CE1-BAE6-D35F46169073}" presName="sp" presStyleCnt="0"/>
      <dgm:spPr/>
    </dgm:pt>
    <dgm:pt modelId="{EDDB72CF-86A0-402E-B8BB-F359F7EF3EEB}" type="pres">
      <dgm:prSet presAssocID="{F885260E-7797-4F8A-AF7B-334968CD560A}" presName="composite" presStyleCnt="0"/>
      <dgm:spPr/>
    </dgm:pt>
    <dgm:pt modelId="{4C0D6B0A-23EF-4B7B-A7F1-13F9246F555D}" type="pres">
      <dgm:prSet presAssocID="{F885260E-7797-4F8A-AF7B-334968CD560A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C64C44-F30E-4F71-A791-49E6B267A144}" type="pres">
      <dgm:prSet presAssocID="{F885260E-7797-4F8A-AF7B-334968CD560A}" presName="descendantText" presStyleLbl="alignAcc1" presStyleIdx="1" presStyleCnt="3" custScaleX="98201" custScaleY="1176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5A4A7F-BFC7-47F4-A9B6-C8E76FA9F0A8}" type="pres">
      <dgm:prSet presAssocID="{A3374EDE-89C2-42D3-B9FC-8B44879F696B}" presName="sp" presStyleCnt="0"/>
      <dgm:spPr/>
    </dgm:pt>
    <dgm:pt modelId="{DD7A0413-8D2C-4AFA-81AA-2EA4F92D2D22}" type="pres">
      <dgm:prSet presAssocID="{4E90473C-1E18-4587-BD73-D2D9252CED11}" presName="composite" presStyleCnt="0"/>
      <dgm:spPr/>
    </dgm:pt>
    <dgm:pt modelId="{C69E5A7C-7488-47B8-9396-BA45F261CD1C}" type="pres">
      <dgm:prSet presAssocID="{4E90473C-1E18-4587-BD73-D2D9252CED11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06DEB4-F6D1-4386-A732-C50CDAD19975}" type="pres">
      <dgm:prSet presAssocID="{4E90473C-1E18-4587-BD73-D2D9252CED11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C21559F-B05A-4CE1-90B1-E6F80505D7C3}" srcId="{E91CA7EB-F8CA-4EDD-B358-0405040C2B87}" destId="{04E1EF1F-D9F3-4650-9FAF-FC435EBEFDCB}" srcOrd="1" destOrd="0" parTransId="{83AAC16C-8049-42E9-BBE1-BEF10CC9BD7D}" sibTransId="{3F748574-3FBA-444D-BE05-10E5C47C97A2}"/>
    <dgm:cxn modelId="{A0E2559D-984D-4AEA-BED8-CE1CC909C21C}" type="presOf" srcId="{E91CA7EB-F8CA-4EDD-B358-0405040C2B87}" destId="{DF689198-2358-47E7-B4DC-FED1F6C221B3}" srcOrd="0" destOrd="0" presId="urn:microsoft.com/office/officeart/2005/8/layout/chevron2"/>
    <dgm:cxn modelId="{149BBD50-C992-47FE-9286-6BA06C5F8EC6}" type="presOf" srcId="{20314317-7D1E-4FA1-83ED-687E3BAA6DB6}" destId="{E1C64C44-F30E-4F71-A791-49E6B267A144}" srcOrd="0" destOrd="1" presId="urn:microsoft.com/office/officeart/2005/8/layout/chevron2"/>
    <dgm:cxn modelId="{DA9A7BED-6719-4326-8283-C73C382AE707}" srcId="{C89ED4D2-DDD9-4DF8-8ABD-222E48A312AE}" destId="{E91CA7EB-F8CA-4EDD-B358-0405040C2B87}" srcOrd="0" destOrd="0" parTransId="{1508139E-6708-4637-A717-6BC3119821BA}" sibTransId="{49B16160-5190-4CE1-BAE6-D35F46169073}"/>
    <dgm:cxn modelId="{8E3E6B6A-5C7D-45F0-A0E6-11B15BD3B2E1}" type="presOf" srcId="{02F2F230-62F4-47BB-8FF9-6CA09AFBC790}" destId="{DC2975A6-3703-4B03-98EE-02D9F2FC7E80}" srcOrd="0" destOrd="0" presId="urn:microsoft.com/office/officeart/2005/8/layout/chevron2"/>
    <dgm:cxn modelId="{5EE0CCC3-6399-4F7A-AA00-8506A167A620}" srcId="{E91CA7EB-F8CA-4EDD-B358-0405040C2B87}" destId="{02F2F230-62F4-47BB-8FF9-6CA09AFBC790}" srcOrd="0" destOrd="0" parTransId="{9C9444A2-49D9-44BD-9478-7F86F5C36E3E}" sibTransId="{045ADB60-B719-462C-AB57-08DA0AE20117}"/>
    <dgm:cxn modelId="{A31352B2-E680-4236-83D3-2E5318988BA8}" type="presOf" srcId="{6C558A84-8C16-4223-84ED-712D019D2C4C}" destId="{E1C64C44-F30E-4F71-A791-49E6B267A144}" srcOrd="0" destOrd="0" presId="urn:microsoft.com/office/officeart/2005/8/layout/chevron2"/>
    <dgm:cxn modelId="{54DBEC7C-0891-40F2-B54B-D076E1728C39}" srcId="{F885260E-7797-4F8A-AF7B-334968CD560A}" destId="{6C558A84-8C16-4223-84ED-712D019D2C4C}" srcOrd="0" destOrd="0" parTransId="{CC703E9F-2E3D-40C9-A948-F22C212F5676}" sibTransId="{DD7F0460-0445-4D39-8C48-2A756479342F}"/>
    <dgm:cxn modelId="{9624B72D-C0C7-420B-A357-B9E4E255AAA0}" type="presOf" srcId="{4E90473C-1E18-4587-BD73-D2D9252CED11}" destId="{C69E5A7C-7488-47B8-9396-BA45F261CD1C}" srcOrd="0" destOrd="0" presId="urn:microsoft.com/office/officeart/2005/8/layout/chevron2"/>
    <dgm:cxn modelId="{04E6B4C5-C91B-4BF7-8B73-680DD4D66679}" type="presOf" srcId="{F885260E-7797-4F8A-AF7B-334968CD560A}" destId="{4C0D6B0A-23EF-4B7B-A7F1-13F9246F555D}" srcOrd="0" destOrd="0" presId="urn:microsoft.com/office/officeart/2005/8/layout/chevron2"/>
    <dgm:cxn modelId="{431A2D75-C7AB-47EA-9690-1BEAA49ABB6D}" srcId="{C89ED4D2-DDD9-4DF8-8ABD-222E48A312AE}" destId="{4E90473C-1E18-4587-BD73-D2D9252CED11}" srcOrd="2" destOrd="0" parTransId="{60110ADA-50BE-471E-8E8D-FAF20846A1E2}" sibTransId="{3D97307D-2C04-4169-81DD-F7E5B71A3104}"/>
    <dgm:cxn modelId="{503A3022-B60B-4694-BD21-20602F344E4C}" srcId="{C89ED4D2-DDD9-4DF8-8ABD-222E48A312AE}" destId="{F885260E-7797-4F8A-AF7B-334968CD560A}" srcOrd="1" destOrd="0" parTransId="{B6BB8347-619D-4BAC-B404-AED5BADA38DB}" sibTransId="{A3374EDE-89C2-42D3-B9FC-8B44879F696B}"/>
    <dgm:cxn modelId="{915F070C-7D57-4701-A05D-7CE9D80BA2C7}" type="presOf" srcId="{9E736CCA-30E3-4DDD-860D-BFAAE75DE866}" destId="{BE06DEB4-F6D1-4386-A732-C50CDAD19975}" srcOrd="0" destOrd="0" presId="urn:microsoft.com/office/officeart/2005/8/layout/chevron2"/>
    <dgm:cxn modelId="{BFB9BE83-50E4-4BB9-86FF-EC365FDCF4BE}" srcId="{F885260E-7797-4F8A-AF7B-334968CD560A}" destId="{20314317-7D1E-4FA1-83ED-687E3BAA6DB6}" srcOrd="1" destOrd="0" parTransId="{DCAE778C-2F69-42BC-887D-756259DEE268}" sibTransId="{65DB7464-AACC-4093-9722-8F3D273305B9}"/>
    <dgm:cxn modelId="{97489497-C221-43E2-BA6F-77FF6D3B6C19}" type="presOf" srcId="{C89ED4D2-DDD9-4DF8-8ABD-222E48A312AE}" destId="{90CE6E18-BB42-4406-86CB-E7F7E86EA0F6}" srcOrd="0" destOrd="0" presId="urn:microsoft.com/office/officeart/2005/8/layout/chevron2"/>
    <dgm:cxn modelId="{4AB32338-DA4A-4BD1-8552-30B4F9CB0756}" type="presOf" srcId="{04E1EF1F-D9F3-4650-9FAF-FC435EBEFDCB}" destId="{DC2975A6-3703-4B03-98EE-02D9F2FC7E80}" srcOrd="0" destOrd="1" presId="urn:microsoft.com/office/officeart/2005/8/layout/chevron2"/>
    <dgm:cxn modelId="{22493E85-741C-4C45-A15C-233C603E8586}" srcId="{4E90473C-1E18-4587-BD73-D2D9252CED11}" destId="{9E736CCA-30E3-4DDD-860D-BFAAE75DE866}" srcOrd="0" destOrd="0" parTransId="{0873338E-04F1-47DA-9036-3F55AFCADA9B}" sibTransId="{97518CDB-3C04-4BD3-935C-510FC89572BF}"/>
    <dgm:cxn modelId="{6304C1EF-8391-4CDF-8199-811D1A905C1F}" type="presParOf" srcId="{90CE6E18-BB42-4406-86CB-E7F7E86EA0F6}" destId="{73209DFB-5D05-4DCD-9B4D-2B6F8ED50C57}" srcOrd="0" destOrd="0" presId="urn:microsoft.com/office/officeart/2005/8/layout/chevron2"/>
    <dgm:cxn modelId="{8FCE8E70-D1C8-4AE1-A2C6-869E1D9CEB7A}" type="presParOf" srcId="{73209DFB-5D05-4DCD-9B4D-2B6F8ED50C57}" destId="{DF689198-2358-47E7-B4DC-FED1F6C221B3}" srcOrd="0" destOrd="0" presId="urn:microsoft.com/office/officeart/2005/8/layout/chevron2"/>
    <dgm:cxn modelId="{EBACBD17-5133-488E-B61F-47C7088669A1}" type="presParOf" srcId="{73209DFB-5D05-4DCD-9B4D-2B6F8ED50C57}" destId="{DC2975A6-3703-4B03-98EE-02D9F2FC7E80}" srcOrd="1" destOrd="0" presId="urn:microsoft.com/office/officeart/2005/8/layout/chevron2"/>
    <dgm:cxn modelId="{FFA03427-C11E-484D-9F50-D8912AECBFBB}" type="presParOf" srcId="{90CE6E18-BB42-4406-86CB-E7F7E86EA0F6}" destId="{F4490CAA-B52D-47B5-9F88-385598473845}" srcOrd="1" destOrd="0" presId="urn:microsoft.com/office/officeart/2005/8/layout/chevron2"/>
    <dgm:cxn modelId="{6BD5837E-732F-437A-9194-E419718C8504}" type="presParOf" srcId="{90CE6E18-BB42-4406-86CB-E7F7E86EA0F6}" destId="{EDDB72CF-86A0-402E-B8BB-F359F7EF3EEB}" srcOrd="2" destOrd="0" presId="urn:microsoft.com/office/officeart/2005/8/layout/chevron2"/>
    <dgm:cxn modelId="{55288A6C-6E04-4C0A-849D-605D48D59AD6}" type="presParOf" srcId="{EDDB72CF-86A0-402E-B8BB-F359F7EF3EEB}" destId="{4C0D6B0A-23EF-4B7B-A7F1-13F9246F555D}" srcOrd="0" destOrd="0" presId="urn:microsoft.com/office/officeart/2005/8/layout/chevron2"/>
    <dgm:cxn modelId="{386B92C3-D667-45AE-B90C-F7E8AC424227}" type="presParOf" srcId="{EDDB72CF-86A0-402E-B8BB-F359F7EF3EEB}" destId="{E1C64C44-F30E-4F71-A791-49E6B267A144}" srcOrd="1" destOrd="0" presId="urn:microsoft.com/office/officeart/2005/8/layout/chevron2"/>
    <dgm:cxn modelId="{0354153E-B0EF-4ED1-A7F4-A6281761883D}" type="presParOf" srcId="{90CE6E18-BB42-4406-86CB-E7F7E86EA0F6}" destId="{205A4A7F-BFC7-47F4-A9B6-C8E76FA9F0A8}" srcOrd="3" destOrd="0" presId="urn:microsoft.com/office/officeart/2005/8/layout/chevron2"/>
    <dgm:cxn modelId="{780E1D82-B934-46E8-950C-4D2122EA14C1}" type="presParOf" srcId="{90CE6E18-BB42-4406-86CB-E7F7E86EA0F6}" destId="{DD7A0413-8D2C-4AFA-81AA-2EA4F92D2D22}" srcOrd="4" destOrd="0" presId="urn:microsoft.com/office/officeart/2005/8/layout/chevron2"/>
    <dgm:cxn modelId="{518D5C4C-8279-425A-8ABD-95AE6F419009}" type="presParOf" srcId="{DD7A0413-8D2C-4AFA-81AA-2EA4F92D2D22}" destId="{C69E5A7C-7488-47B8-9396-BA45F261CD1C}" srcOrd="0" destOrd="0" presId="urn:microsoft.com/office/officeart/2005/8/layout/chevron2"/>
    <dgm:cxn modelId="{37ABB633-826C-49CD-97FD-1FE7E7980CFF}" type="presParOf" srcId="{DD7A0413-8D2C-4AFA-81AA-2EA4F92D2D22}" destId="{BE06DEB4-F6D1-4386-A732-C50CDAD1997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89ED4D2-DDD9-4DF8-8ABD-222E48A312AE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2F2F230-62F4-47BB-8FF9-6CA09AFBC790}">
      <dgm:prSet phldrT="[Текст]" custT="1"/>
      <dgm:spPr/>
      <dgm:t>
        <a:bodyPr/>
        <a:lstStyle/>
        <a:p>
          <a:r>
            <a:rPr lang="ru-RU" sz="1800" dirty="0" smtClean="0"/>
            <a:t>требует результат теста на ВИЧ;</a:t>
          </a:r>
          <a:endParaRPr lang="ru-RU" sz="1800" dirty="0"/>
        </a:p>
      </dgm:t>
    </dgm:pt>
    <dgm:pt modelId="{9C9444A2-49D9-44BD-9478-7F86F5C36E3E}" type="parTrans" cxnId="{5EE0CCC3-6399-4F7A-AA00-8506A167A620}">
      <dgm:prSet/>
      <dgm:spPr/>
      <dgm:t>
        <a:bodyPr/>
        <a:lstStyle/>
        <a:p>
          <a:endParaRPr lang="ru-RU"/>
        </a:p>
      </dgm:t>
    </dgm:pt>
    <dgm:pt modelId="{045ADB60-B719-462C-AB57-08DA0AE20117}" type="sibTrans" cxnId="{5EE0CCC3-6399-4F7A-AA00-8506A167A620}">
      <dgm:prSet/>
      <dgm:spPr/>
      <dgm:t>
        <a:bodyPr/>
        <a:lstStyle/>
        <a:p>
          <a:endParaRPr lang="ru-RU"/>
        </a:p>
      </dgm:t>
    </dgm:pt>
    <dgm:pt modelId="{6C558A84-8C16-4223-84ED-712D019D2C4C}">
      <dgm:prSet phldrT="[Текст]" custT="1"/>
      <dgm:spPr/>
      <dgm:t>
        <a:bodyPr/>
        <a:lstStyle/>
        <a:p>
          <a:r>
            <a:rPr lang="ru-RU" sz="1800" dirty="0" smtClean="0"/>
            <a:t>разглашает информацию о положительном ВИЧ-статусе сотрудника;</a:t>
          </a:r>
          <a:endParaRPr lang="ru-RU" sz="1800" dirty="0"/>
        </a:p>
      </dgm:t>
    </dgm:pt>
    <dgm:pt modelId="{CC703E9F-2E3D-40C9-A948-F22C212F5676}" type="parTrans" cxnId="{54DBEC7C-0891-40F2-B54B-D076E1728C39}">
      <dgm:prSet/>
      <dgm:spPr/>
      <dgm:t>
        <a:bodyPr/>
        <a:lstStyle/>
        <a:p>
          <a:endParaRPr lang="ru-RU"/>
        </a:p>
      </dgm:t>
    </dgm:pt>
    <dgm:pt modelId="{DD7F0460-0445-4D39-8C48-2A756479342F}" type="sibTrans" cxnId="{54DBEC7C-0891-40F2-B54B-D076E1728C39}">
      <dgm:prSet/>
      <dgm:spPr/>
      <dgm:t>
        <a:bodyPr/>
        <a:lstStyle/>
        <a:p>
          <a:endParaRPr lang="ru-RU"/>
        </a:p>
      </dgm:t>
    </dgm:pt>
    <dgm:pt modelId="{4E90473C-1E18-4587-BD73-D2D9252CED11}">
      <dgm:prSet phldrT="[Текст]"/>
      <dgm:spPr/>
      <dgm:t>
        <a:bodyPr/>
        <a:lstStyle/>
        <a:p>
          <a:endParaRPr lang="ru-RU" dirty="0"/>
        </a:p>
      </dgm:t>
    </dgm:pt>
    <dgm:pt modelId="{60110ADA-50BE-471E-8E8D-FAF20846A1E2}" type="parTrans" cxnId="{431A2D75-C7AB-47EA-9690-1BEAA49ABB6D}">
      <dgm:prSet/>
      <dgm:spPr/>
      <dgm:t>
        <a:bodyPr/>
        <a:lstStyle/>
        <a:p>
          <a:endParaRPr lang="ru-RU"/>
        </a:p>
      </dgm:t>
    </dgm:pt>
    <dgm:pt modelId="{3D97307D-2C04-4169-81DD-F7E5B71A3104}" type="sibTrans" cxnId="{431A2D75-C7AB-47EA-9690-1BEAA49ABB6D}">
      <dgm:prSet/>
      <dgm:spPr/>
      <dgm:t>
        <a:bodyPr/>
        <a:lstStyle/>
        <a:p>
          <a:endParaRPr lang="ru-RU"/>
        </a:p>
      </dgm:t>
    </dgm:pt>
    <dgm:pt modelId="{9E736CCA-30E3-4DDD-860D-BFAAE75DE866}">
      <dgm:prSet phldrT="[Текст]" custT="1"/>
      <dgm:spPr/>
      <dgm:t>
        <a:bodyPr/>
        <a:lstStyle/>
        <a:p>
          <a:r>
            <a:rPr lang="ru-RU" sz="1800" dirty="0" smtClean="0"/>
            <a:t>принуждает к увольнению при ВИЧ-положительном статусе или подозрении на него</a:t>
          </a:r>
          <a:endParaRPr lang="ru-RU" sz="1800" dirty="0"/>
        </a:p>
      </dgm:t>
    </dgm:pt>
    <dgm:pt modelId="{0873338E-04F1-47DA-9036-3F55AFCADA9B}" type="parTrans" cxnId="{22493E85-741C-4C45-A15C-233C603E8586}">
      <dgm:prSet/>
      <dgm:spPr/>
      <dgm:t>
        <a:bodyPr/>
        <a:lstStyle/>
        <a:p>
          <a:endParaRPr lang="ru-RU"/>
        </a:p>
      </dgm:t>
    </dgm:pt>
    <dgm:pt modelId="{97518CDB-3C04-4BD3-935C-510FC89572BF}" type="sibTrans" cxnId="{22493E85-741C-4C45-A15C-233C603E8586}">
      <dgm:prSet/>
      <dgm:spPr/>
      <dgm:t>
        <a:bodyPr/>
        <a:lstStyle/>
        <a:p>
          <a:endParaRPr lang="ru-RU"/>
        </a:p>
      </dgm:t>
    </dgm:pt>
    <dgm:pt modelId="{20314317-7D1E-4FA1-83ED-687E3BAA6DB6}">
      <dgm:prSet phldrT="[Текст]" custT="1"/>
      <dgm:spPr/>
      <dgm:t>
        <a:bodyPr/>
        <a:lstStyle/>
        <a:p>
          <a:r>
            <a:rPr lang="ru-RU" sz="1800" dirty="0" smtClean="0"/>
            <a:t>предлагает неравные условия занятости сотруднику с диагнозом ВИЧ-инфекция;</a:t>
          </a:r>
          <a:endParaRPr lang="ru-RU" sz="1800" dirty="0"/>
        </a:p>
      </dgm:t>
    </dgm:pt>
    <dgm:pt modelId="{65DB7464-AACC-4093-9722-8F3D273305B9}" type="sibTrans" cxnId="{BFB9BE83-50E4-4BB9-86FF-EC365FDCF4BE}">
      <dgm:prSet/>
      <dgm:spPr/>
      <dgm:t>
        <a:bodyPr/>
        <a:lstStyle/>
        <a:p>
          <a:endParaRPr lang="ru-RU"/>
        </a:p>
      </dgm:t>
    </dgm:pt>
    <dgm:pt modelId="{DCAE778C-2F69-42BC-887D-756259DEE268}" type="parTrans" cxnId="{BFB9BE83-50E4-4BB9-86FF-EC365FDCF4BE}">
      <dgm:prSet/>
      <dgm:spPr/>
      <dgm:t>
        <a:bodyPr/>
        <a:lstStyle/>
        <a:p>
          <a:endParaRPr lang="ru-RU"/>
        </a:p>
      </dgm:t>
    </dgm:pt>
    <dgm:pt modelId="{04E1EF1F-D9F3-4650-9FAF-FC435EBEFDCB}">
      <dgm:prSet phldrT="[Текст]" custT="1"/>
      <dgm:spPr/>
      <dgm:t>
        <a:bodyPr/>
        <a:lstStyle/>
        <a:p>
          <a:r>
            <a:rPr lang="ru-RU" sz="1800" dirty="0" smtClean="0"/>
            <a:t>отказывает в трудоустройстве при отсутствии теста на ВИЧ;</a:t>
          </a:r>
          <a:endParaRPr lang="ru-RU" sz="1800" dirty="0"/>
        </a:p>
      </dgm:t>
    </dgm:pt>
    <dgm:pt modelId="{3F748574-3FBA-444D-BE05-10E5C47C97A2}" type="sibTrans" cxnId="{BC21559F-B05A-4CE1-90B1-E6F80505D7C3}">
      <dgm:prSet/>
      <dgm:spPr/>
      <dgm:t>
        <a:bodyPr/>
        <a:lstStyle/>
        <a:p>
          <a:endParaRPr lang="ru-RU"/>
        </a:p>
      </dgm:t>
    </dgm:pt>
    <dgm:pt modelId="{83AAC16C-8049-42E9-BBE1-BEF10CC9BD7D}" type="parTrans" cxnId="{BC21559F-B05A-4CE1-90B1-E6F80505D7C3}">
      <dgm:prSet/>
      <dgm:spPr/>
      <dgm:t>
        <a:bodyPr/>
        <a:lstStyle/>
        <a:p>
          <a:endParaRPr lang="ru-RU"/>
        </a:p>
      </dgm:t>
    </dgm:pt>
    <dgm:pt modelId="{E91CA7EB-F8CA-4EDD-B358-0405040C2B87}">
      <dgm:prSet phldrT="[Текст]"/>
      <dgm:spPr/>
      <dgm:t>
        <a:bodyPr/>
        <a:lstStyle/>
        <a:p>
          <a:endParaRPr lang="ru-RU" dirty="0"/>
        </a:p>
      </dgm:t>
    </dgm:pt>
    <dgm:pt modelId="{49B16160-5190-4CE1-BAE6-D35F46169073}" type="sibTrans" cxnId="{DA9A7BED-6719-4326-8283-C73C382AE707}">
      <dgm:prSet/>
      <dgm:spPr/>
      <dgm:t>
        <a:bodyPr/>
        <a:lstStyle/>
        <a:p>
          <a:endParaRPr lang="ru-RU"/>
        </a:p>
      </dgm:t>
    </dgm:pt>
    <dgm:pt modelId="{1508139E-6708-4637-A717-6BC3119821BA}" type="parTrans" cxnId="{DA9A7BED-6719-4326-8283-C73C382AE707}">
      <dgm:prSet/>
      <dgm:spPr/>
      <dgm:t>
        <a:bodyPr/>
        <a:lstStyle/>
        <a:p>
          <a:endParaRPr lang="ru-RU"/>
        </a:p>
      </dgm:t>
    </dgm:pt>
    <dgm:pt modelId="{F885260E-7797-4F8A-AF7B-334968CD560A}">
      <dgm:prSet phldrT="[Текст]"/>
      <dgm:spPr/>
      <dgm:t>
        <a:bodyPr/>
        <a:lstStyle/>
        <a:p>
          <a:endParaRPr lang="ru-RU" dirty="0"/>
        </a:p>
      </dgm:t>
    </dgm:pt>
    <dgm:pt modelId="{A3374EDE-89C2-42D3-B9FC-8B44879F696B}" type="sibTrans" cxnId="{503A3022-B60B-4694-BD21-20602F344E4C}">
      <dgm:prSet/>
      <dgm:spPr/>
      <dgm:t>
        <a:bodyPr/>
        <a:lstStyle/>
        <a:p>
          <a:endParaRPr lang="ru-RU"/>
        </a:p>
      </dgm:t>
    </dgm:pt>
    <dgm:pt modelId="{B6BB8347-619D-4BAC-B404-AED5BADA38DB}" type="parTrans" cxnId="{503A3022-B60B-4694-BD21-20602F344E4C}">
      <dgm:prSet/>
      <dgm:spPr/>
      <dgm:t>
        <a:bodyPr/>
        <a:lstStyle/>
        <a:p>
          <a:endParaRPr lang="ru-RU"/>
        </a:p>
      </dgm:t>
    </dgm:pt>
    <dgm:pt modelId="{90CE6E18-BB42-4406-86CB-E7F7E86EA0F6}" type="pres">
      <dgm:prSet presAssocID="{C89ED4D2-DDD9-4DF8-8ABD-222E48A312A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3209DFB-5D05-4DCD-9B4D-2B6F8ED50C57}" type="pres">
      <dgm:prSet presAssocID="{E91CA7EB-F8CA-4EDD-B358-0405040C2B87}" presName="composite" presStyleCnt="0"/>
      <dgm:spPr/>
    </dgm:pt>
    <dgm:pt modelId="{DF689198-2358-47E7-B4DC-FED1F6C221B3}" type="pres">
      <dgm:prSet presAssocID="{E91CA7EB-F8CA-4EDD-B358-0405040C2B87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2975A6-3703-4B03-98EE-02D9F2FC7E80}" type="pres">
      <dgm:prSet presAssocID="{E91CA7EB-F8CA-4EDD-B358-0405040C2B87}" presName="descendantText" presStyleLbl="alignAcc1" presStyleIdx="0" presStyleCnt="3" custScaleX="98432" custScaleY="1249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490CAA-B52D-47B5-9F88-385598473845}" type="pres">
      <dgm:prSet presAssocID="{49B16160-5190-4CE1-BAE6-D35F46169073}" presName="sp" presStyleCnt="0"/>
      <dgm:spPr/>
    </dgm:pt>
    <dgm:pt modelId="{EDDB72CF-86A0-402E-B8BB-F359F7EF3EEB}" type="pres">
      <dgm:prSet presAssocID="{F885260E-7797-4F8A-AF7B-334968CD560A}" presName="composite" presStyleCnt="0"/>
      <dgm:spPr/>
    </dgm:pt>
    <dgm:pt modelId="{4C0D6B0A-23EF-4B7B-A7F1-13F9246F555D}" type="pres">
      <dgm:prSet presAssocID="{F885260E-7797-4F8A-AF7B-334968CD560A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C64C44-F30E-4F71-A791-49E6B267A144}" type="pres">
      <dgm:prSet presAssocID="{F885260E-7797-4F8A-AF7B-334968CD560A}" presName="descendantText" presStyleLbl="alignAcc1" presStyleIdx="1" presStyleCnt="3" custScaleX="98201" custScaleY="1176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5A4A7F-BFC7-47F4-A9B6-C8E76FA9F0A8}" type="pres">
      <dgm:prSet presAssocID="{A3374EDE-89C2-42D3-B9FC-8B44879F696B}" presName="sp" presStyleCnt="0"/>
      <dgm:spPr/>
    </dgm:pt>
    <dgm:pt modelId="{DD7A0413-8D2C-4AFA-81AA-2EA4F92D2D22}" type="pres">
      <dgm:prSet presAssocID="{4E90473C-1E18-4587-BD73-D2D9252CED11}" presName="composite" presStyleCnt="0"/>
      <dgm:spPr/>
    </dgm:pt>
    <dgm:pt modelId="{C69E5A7C-7488-47B8-9396-BA45F261CD1C}" type="pres">
      <dgm:prSet presAssocID="{4E90473C-1E18-4587-BD73-D2D9252CED11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06DEB4-F6D1-4386-A732-C50CDAD19975}" type="pres">
      <dgm:prSet presAssocID="{4E90473C-1E18-4587-BD73-D2D9252CED11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C21559F-B05A-4CE1-90B1-E6F80505D7C3}" srcId="{E91CA7EB-F8CA-4EDD-B358-0405040C2B87}" destId="{04E1EF1F-D9F3-4650-9FAF-FC435EBEFDCB}" srcOrd="1" destOrd="0" parTransId="{83AAC16C-8049-42E9-BBE1-BEF10CC9BD7D}" sibTransId="{3F748574-3FBA-444D-BE05-10E5C47C97A2}"/>
    <dgm:cxn modelId="{A0E2559D-984D-4AEA-BED8-CE1CC909C21C}" type="presOf" srcId="{E91CA7EB-F8CA-4EDD-B358-0405040C2B87}" destId="{DF689198-2358-47E7-B4DC-FED1F6C221B3}" srcOrd="0" destOrd="0" presId="urn:microsoft.com/office/officeart/2005/8/layout/chevron2"/>
    <dgm:cxn modelId="{149BBD50-C992-47FE-9286-6BA06C5F8EC6}" type="presOf" srcId="{20314317-7D1E-4FA1-83ED-687E3BAA6DB6}" destId="{E1C64C44-F30E-4F71-A791-49E6B267A144}" srcOrd="0" destOrd="1" presId="urn:microsoft.com/office/officeart/2005/8/layout/chevron2"/>
    <dgm:cxn modelId="{DA9A7BED-6719-4326-8283-C73C382AE707}" srcId="{C89ED4D2-DDD9-4DF8-8ABD-222E48A312AE}" destId="{E91CA7EB-F8CA-4EDD-B358-0405040C2B87}" srcOrd="0" destOrd="0" parTransId="{1508139E-6708-4637-A717-6BC3119821BA}" sibTransId="{49B16160-5190-4CE1-BAE6-D35F46169073}"/>
    <dgm:cxn modelId="{8E3E6B6A-5C7D-45F0-A0E6-11B15BD3B2E1}" type="presOf" srcId="{02F2F230-62F4-47BB-8FF9-6CA09AFBC790}" destId="{DC2975A6-3703-4B03-98EE-02D9F2FC7E80}" srcOrd="0" destOrd="0" presId="urn:microsoft.com/office/officeart/2005/8/layout/chevron2"/>
    <dgm:cxn modelId="{5EE0CCC3-6399-4F7A-AA00-8506A167A620}" srcId="{E91CA7EB-F8CA-4EDD-B358-0405040C2B87}" destId="{02F2F230-62F4-47BB-8FF9-6CA09AFBC790}" srcOrd="0" destOrd="0" parTransId="{9C9444A2-49D9-44BD-9478-7F86F5C36E3E}" sibTransId="{045ADB60-B719-462C-AB57-08DA0AE20117}"/>
    <dgm:cxn modelId="{A31352B2-E680-4236-83D3-2E5318988BA8}" type="presOf" srcId="{6C558A84-8C16-4223-84ED-712D019D2C4C}" destId="{E1C64C44-F30E-4F71-A791-49E6B267A144}" srcOrd="0" destOrd="0" presId="urn:microsoft.com/office/officeart/2005/8/layout/chevron2"/>
    <dgm:cxn modelId="{54DBEC7C-0891-40F2-B54B-D076E1728C39}" srcId="{F885260E-7797-4F8A-AF7B-334968CD560A}" destId="{6C558A84-8C16-4223-84ED-712D019D2C4C}" srcOrd="0" destOrd="0" parTransId="{CC703E9F-2E3D-40C9-A948-F22C212F5676}" sibTransId="{DD7F0460-0445-4D39-8C48-2A756479342F}"/>
    <dgm:cxn modelId="{9624B72D-C0C7-420B-A357-B9E4E255AAA0}" type="presOf" srcId="{4E90473C-1E18-4587-BD73-D2D9252CED11}" destId="{C69E5A7C-7488-47B8-9396-BA45F261CD1C}" srcOrd="0" destOrd="0" presId="urn:microsoft.com/office/officeart/2005/8/layout/chevron2"/>
    <dgm:cxn modelId="{04E6B4C5-C91B-4BF7-8B73-680DD4D66679}" type="presOf" srcId="{F885260E-7797-4F8A-AF7B-334968CD560A}" destId="{4C0D6B0A-23EF-4B7B-A7F1-13F9246F555D}" srcOrd="0" destOrd="0" presId="urn:microsoft.com/office/officeart/2005/8/layout/chevron2"/>
    <dgm:cxn modelId="{431A2D75-C7AB-47EA-9690-1BEAA49ABB6D}" srcId="{C89ED4D2-DDD9-4DF8-8ABD-222E48A312AE}" destId="{4E90473C-1E18-4587-BD73-D2D9252CED11}" srcOrd="2" destOrd="0" parTransId="{60110ADA-50BE-471E-8E8D-FAF20846A1E2}" sibTransId="{3D97307D-2C04-4169-81DD-F7E5B71A3104}"/>
    <dgm:cxn modelId="{503A3022-B60B-4694-BD21-20602F344E4C}" srcId="{C89ED4D2-DDD9-4DF8-8ABD-222E48A312AE}" destId="{F885260E-7797-4F8A-AF7B-334968CD560A}" srcOrd="1" destOrd="0" parTransId="{B6BB8347-619D-4BAC-B404-AED5BADA38DB}" sibTransId="{A3374EDE-89C2-42D3-B9FC-8B44879F696B}"/>
    <dgm:cxn modelId="{915F070C-7D57-4701-A05D-7CE9D80BA2C7}" type="presOf" srcId="{9E736CCA-30E3-4DDD-860D-BFAAE75DE866}" destId="{BE06DEB4-F6D1-4386-A732-C50CDAD19975}" srcOrd="0" destOrd="0" presId="urn:microsoft.com/office/officeart/2005/8/layout/chevron2"/>
    <dgm:cxn modelId="{BFB9BE83-50E4-4BB9-86FF-EC365FDCF4BE}" srcId="{F885260E-7797-4F8A-AF7B-334968CD560A}" destId="{20314317-7D1E-4FA1-83ED-687E3BAA6DB6}" srcOrd="1" destOrd="0" parTransId="{DCAE778C-2F69-42BC-887D-756259DEE268}" sibTransId="{65DB7464-AACC-4093-9722-8F3D273305B9}"/>
    <dgm:cxn modelId="{97489497-C221-43E2-BA6F-77FF6D3B6C19}" type="presOf" srcId="{C89ED4D2-DDD9-4DF8-8ABD-222E48A312AE}" destId="{90CE6E18-BB42-4406-86CB-E7F7E86EA0F6}" srcOrd="0" destOrd="0" presId="urn:microsoft.com/office/officeart/2005/8/layout/chevron2"/>
    <dgm:cxn modelId="{4AB32338-DA4A-4BD1-8552-30B4F9CB0756}" type="presOf" srcId="{04E1EF1F-D9F3-4650-9FAF-FC435EBEFDCB}" destId="{DC2975A6-3703-4B03-98EE-02D9F2FC7E80}" srcOrd="0" destOrd="1" presId="urn:microsoft.com/office/officeart/2005/8/layout/chevron2"/>
    <dgm:cxn modelId="{22493E85-741C-4C45-A15C-233C603E8586}" srcId="{4E90473C-1E18-4587-BD73-D2D9252CED11}" destId="{9E736CCA-30E3-4DDD-860D-BFAAE75DE866}" srcOrd="0" destOrd="0" parTransId="{0873338E-04F1-47DA-9036-3F55AFCADA9B}" sibTransId="{97518CDB-3C04-4BD3-935C-510FC89572BF}"/>
    <dgm:cxn modelId="{6304C1EF-8391-4CDF-8199-811D1A905C1F}" type="presParOf" srcId="{90CE6E18-BB42-4406-86CB-E7F7E86EA0F6}" destId="{73209DFB-5D05-4DCD-9B4D-2B6F8ED50C57}" srcOrd="0" destOrd="0" presId="urn:microsoft.com/office/officeart/2005/8/layout/chevron2"/>
    <dgm:cxn modelId="{8FCE8E70-D1C8-4AE1-A2C6-869E1D9CEB7A}" type="presParOf" srcId="{73209DFB-5D05-4DCD-9B4D-2B6F8ED50C57}" destId="{DF689198-2358-47E7-B4DC-FED1F6C221B3}" srcOrd="0" destOrd="0" presId="urn:microsoft.com/office/officeart/2005/8/layout/chevron2"/>
    <dgm:cxn modelId="{EBACBD17-5133-488E-B61F-47C7088669A1}" type="presParOf" srcId="{73209DFB-5D05-4DCD-9B4D-2B6F8ED50C57}" destId="{DC2975A6-3703-4B03-98EE-02D9F2FC7E80}" srcOrd="1" destOrd="0" presId="urn:microsoft.com/office/officeart/2005/8/layout/chevron2"/>
    <dgm:cxn modelId="{FFA03427-C11E-484D-9F50-D8912AECBFBB}" type="presParOf" srcId="{90CE6E18-BB42-4406-86CB-E7F7E86EA0F6}" destId="{F4490CAA-B52D-47B5-9F88-385598473845}" srcOrd="1" destOrd="0" presId="urn:microsoft.com/office/officeart/2005/8/layout/chevron2"/>
    <dgm:cxn modelId="{6BD5837E-732F-437A-9194-E419718C8504}" type="presParOf" srcId="{90CE6E18-BB42-4406-86CB-E7F7E86EA0F6}" destId="{EDDB72CF-86A0-402E-B8BB-F359F7EF3EEB}" srcOrd="2" destOrd="0" presId="urn:microsoft.com/office/officeart/2005/8/layout/chevron2"/>
    <dgm:cxn modelId="{55288A6C-6E04-4C0A-849D-605D48D59AD6}" type="presParOf" srcId="{EDDB72CF-86A0-402E-B8BB-F359F7EF3EEB}" destId="{4C0D6B0A-23EF-4B7B-A7F1-13F9246F555D}" srcOrd="0" destOrd="0" presId="urn:microsoft.com/office/officeart/2005/8/layout/chevron2"/>
    <dgm:cxn modelId="{386B92C3-D667-45AE-B90C-F7E8AC424227}" type="presParOf" srcId="{EDDB72CF-86A0-402E-B8BB-F359F7EF3EEB}" destId="{E1C64C44-F30E-4F71-A791-49E6B267A144}" srcOrd="1" destOrd="0" presId="urn:microsoft.com/office/officeart/2005/8/layout/chevron2"/>
    <dgm:cxn modelId="{0354153E-B0EF-4ED1-A7F4-A6281761883D}" type="presParOf" srcId="{90CE6E18-BB42-4406-86CB-E7F7E86EA0F6}" destId="{205A4A7F-BFC7-47F4-A9B6-C8E76FA9F0A8}" srcOrd="3" destOrd="0" presId="urn:microsoft.com/office/officeart/2005/8/layout/chevron2"/>
    <dgm:cxn modelId="{780E1D82-B934-46E8-950C-4D2122EA14C1}" type="presParOf" srcId="{90CE6E18-BB42-4406-86CB-E7F7E86EA0F6}" destId="{DD7A0413-8D2C-4AFA-81AA-2EA4F92D2D22}" srcOrd="4" destOrd="0" presId="urn:microsoft.com/office/officeart/2005/8/layout/chevron2"/>
    <dgm:cxn modelId="{518D5C4C-8279-425A-8ABD-95AE6F419009}" type="presParOf" srcId="{DD7A0413-8D2C-4AFA-81AA-2EA4F92D2D22}" destId="{C69E5A7C-7488-47B8-9396-BA45F261CD1C}" srcOrd="0" destOrd="0" presId="urn:microsoft.com/office/officeart/2005/8/layout/chevron2"/>
    <dgm:cxn modelId="{37ABB633-826C-49CD-97FD-1FE7E7980CFF}" type="presParOf" srcId="{DD7A0413-8D2C-4AFA-81AA-2EA4F92D2D22}" destId="{BE06DEB4-F6D1-4386-A732-C50CDAD1997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480E790-AB79-494B-A6D8-2B36D14DF7A4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3AC2DE1-616F-460D-A4EB-82EEAEAC528A}">
      <dgm:prSet phldrT="[Текст]"/>
      <dgm:spPr>
        <a:solidFill>
          <a:schemeClr val="tx2">
            <a:lumMod val="10000"/>
            <a:lumOff val="90000"/>
          </a:schemeClr>
        </a:solidFill>
        <a:ln>
          <a:solidFill>
            <a:srgbClr val="002060"/>
          </a:solidFill>
        </a:ln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Признается серьезность ситуации, связанной с эпидемией ВИЧ/СПИД в ХМАО – Югре и ее негативное воздействие на сферу труда (ухудшение качества и количества рабочей силы)</a:t>
          </a:r>
          <a:endParaRPr lang="ru-RU" dirty="0">
            <a:solidFill>
              <a:schemeClr val="tx1"/>
            </a:solidFill>
          </a:endParaRPr>
        </a:p>
      </dgm:t>
    </dgm:pt>
    <dgm:pt modelId="{CCE567FC-808D-46DB-BF06-16D82CEE4C69}" type="parTrans" cxnId="{051A9A66-DD43-420C-9BC2-4E7E59FDC5DA}">
      <dgm:prSet/>
      <dgm:spPr/>
      <dgm:t>
        <a:bodyPr/>
        <a:lstStyle/>
        <a:p>
          <a:endParaRPr lang="ru-RU"/>
        </a:p>
      </dgm:t>
    </dgm:pt>
    <dgm:pt modelId="{89739986-41A0-42AC-B45F-95FAD57A14A4}" type="sibTrans" cxnId="{051A9A66-DD43-420C-9BC2-4E7E59FDC5DA}">
      <dgm:prSet/>
      <dgm:spPr/>
      <dgm:t>
        <a:bodyPr/>
        <a:lstStyle/>
        <a:p>
          <a:endParaRPr lang="ru-RU"/>
        </a:p>
      </dgm:t>
    </dgm:pt>
    <dgm:pt modelId="{646AEAF2-0227-4BF4-903C-797E27C6F8C2}">
      <dgm:prSet phldrT="[Текст]"/>
      <dgm:spPr>
        <a:solidFill>
          <a:schemeClr val="tx2">
            <a:lumMod val="10000"/>
            <a:lumOff val="90000"/>
          </a:schemeClr>
        </a:solidFill>
        <a:ln>
          <a:solidFill>
            <a:srgbClr val="002060"/>
          </a:solidFill>
        </a:ln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Повышается уровень информированности работников по вопросам ВИЧ/СПИД в целях снижения рисков поведения (как в организации, так и за ее пределами)</a:t>
          </a:r>
          <a:endParaRPr lang="ru-RU" dirty="0">
            <a:solidFill>
              <a:schemeClr val="tx1"/>
            </a:solidFill>
          </a:endParaRPr>
        </a:p>
      </dgm:t>
    </dgm:pt>
    <dgm:pt modelId="{D39B4722-5BB5-41E2-ABB8-7BC47A5BF9B0}" type="parTrans" cxnId="{249E3247-7C86-467F-8345-825E2758A740}">
      <dgm:prSet/>
      <dgm:spPr/>
      <dgm:t>
        <a:bodyPr/>
        <a:lstStyle/>
        <a:p>
          <a:endParaRPr lang="ru-RU"/>
        </a:p>
      </dgm:t>
    </dgm:pt>
    <dgm:pt modelId="{3CFA21D9-8E9C-4C94-8C26-67B9E284ED68}" type="sibTrans" cxnId="{249E3247-7C86-467F-8345-825E2758A740}">
      <dgm:prSet/>
      <dgm:spPr/>
      <dgm:t>
        <a:bodyPr/>
        <a:lstStyle/>
        <a:p>
          <a:endParaRPr lang="ru-RU"/>
        </a:p>
      </dgm:t>
    </dgm:pt>
    <dgm:pt modelId="{790B378A-3E7B-4ED3-9EEC-B5A1017B9DF1}">
      <dgm:prSet phldrT="[Текст]"/>
      <dgm:spPr>
        <a:solidFill>
          <a:schemeClr val="tx2">
            <a:lumMod val="10000"/>
            <a:lumOff val="90000"/>
          </a:schemeClr>
        </a:solidFill>
        <a:ln>
          <a:solidFill>
            <a:srgbClr val="002060"/>
          </a:solidFill>
        </a:ln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Создается безопасная рабочая среда, в которой нет места осуждению и нарушению прав сотрудника с диагнозом    ВИЧ-инфекция</a:t>
          </a:r>
          <a:endParaRPr lang="ru-RU" dirty="0">
            <a:solidFill>
              <a:schemeClr val="tx1"/>
            </a:solidFill>
          </a:endParaRPr>
        </a:p>
      </dgm:t>
    </dgm:pt>
    <dgm:pt modelId="{BEEC9349-1D26-4318-8152-B53FF0B93D5A}" type="parTrans" cxnId="{1F06B8D6-A291-4332-9609-A2466AF5541F}">
      <dgm:prSet/>
      <dgm:spPr/>
      <dgm:t>
        <a:bodyPr/>
        <a:lstStyle/>
        <a:p>
          <a:endParaRPr lang="ru-RU"/>
        </a:p>
      </dgm:t>
    </dgm:pt>
    <dgm:pt modelId="{304D39F5-822E-481A-85FF-46A0A94D7DE3}" type="sibTrans" cxnId="{1F06B8D6-A291-4332-9609-A2466AF5541F}">
      <dgm:prSet/>
      <dgm:spPr/>
      <dgm:t>
        <a:bodyPr/>
        <a:lstStyle/>
        <a:p>
          <a:endParaRPr lang="ru-RU"/>
        </a:p>
      </dgm:t>
    </dgm:pt>
    <dgm:pt modelId="{8332C2F0-A712-406B-9C84-29651A871082}" type="pres">
      <dgm:prSet presAssocID="{3480E790-AB79-494B-A6D8-2B36D14DF7A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E49642F3-330C-4784-8D38-A89269B0BA4C}" type="pres">
      <dgm:prSet presAssocID="{3480E790-AB79-494B-A6D8-2B36D14DF7A4}" presName="Name1" presStyleCnt="0"/>
      <dgm:spPr/>
    </dgm:pt>
    <dgm:pt modelId="{988A96E0-9072-46EF-87B7-C96DB04287BD}" type="pres">
      <dgm:prSet presAssocID="{3480E790-AB79-494B-A6D8-2B36D14DF7A4}" presName="cycle" presStyleCnt="0"/>
      <dgm:spPr/>
    </dgm:pt>
    <dgm:pt modelId="{A8CE7E6B-3949-400B-83B4-4C7ECB70E39B}" type="pres">
      <dgm:prSet presAssocID="{3480E790-AB79-494B-A6D8-2B36D14DF7A4}" presName="srcNode" presStyleLbl="node1" presStyleIdx="0" presStyleCnt="3"/>
      <dgm:spPr/>
    </dgm:pt>
    <dgm:pt modelId="{D9108EAB-75DB-425A-AD56-FDDC44335A42}" type="pres">
      <dgm:prSet presAssocID="{3480E790-AB79-494B-A6D8-2B36D14DF7A4}" presName="conn" presStyleLbl="parChTrans1D2" presStyleIdx="0" presStyleCnt="1"/>
      <dgm:spPr/>
      <dgm:t>
        <a:bodyPr/>
        <a:lstStyle/>
        <a:p>
          <a:endParaRPr lang="ru-RU"/>
        </a:p>
      </dgm:t>
    </dgm:pt>
    <dgm:pt modelId="{93005B54-01F3-48E4-BB2B-1F4A2576BC1D}" type="pres">
      <dgm:prSet presAssocID="{3480E790-AB79-494B-A6D8-2B36D14DF7A4}" presName="extraNode" presStyleLbl="node1" presStyleIdx="0" presStyleCnt="3"/>
      <dgm:spPr/>
    </dgm:pt>
    <dgm:pt modelId="{A1C15E93-B8F3-48CA-A444-B918EE1EDD3C}" type="pres">
      <dgm:prSet presAssocID="{3480E790-AB79-494B-A6D8-2B36D14DF7A4}" presName="dstNode" presStyleLbl="node1" presStyleIdx="0" presStyleCnt="3"/>
      <dgm:spPr/>
    </dgm:pt>
    <dgm:pt modelId="{914843E7-1A7D-46AD-A499-F6A85B1C6B78}" type="pres">
      <dgm:prSet presAssocID="{A3AC2DE1-616F-460D-A4EB-82EEAEAC528A}" presName="text_1" presStyleLbl="node1" presStyleIdx="0" presStyleCnt="3" custLinFactNeighborX="-583" custLinFactNeighborY="-57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38D6A8-A021-4021-A989-AC20D4779D87}" type="pres">
      <dgm:prSet presAssocID="{A3AC2DE1-616F-460D-A4EB-82EEAEAC528A}" presName="accent_1" presStyleCnt="0"/>
      <dgm:spPr/>
    </dgm:pt>
    <dgm:pt modelId="{5CF29E5F-DE47-4D7E-BDE8-A3C58B11070A}" type="pres">
      <dgm:prSet presAssocID="{A3AC2DE1-616F-460D-A4EB-82EEAEAC528A}" presName="accentRepeatNode" presStyleLbl="solidFgAcc1" presStyleIdx="0" presStyleCnt="3"/>
      <dgm:spPr>
        <a:solidFill>
          <a:srgbClr val="FF0000"/>
        </a:solidFill>
      </dgm:spPr>
    </dgm:pt>
    <dgm:pt modelId="{9ED0E45C-285C-479F-8736-CAA94CCE7A9F}" type="pres">
      <dgm:prSet presAssocID="{646AEAF2-0227-4BF4-903C-797E27C6F8C2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C574FF-4866-4F2F-9644-A156B8F9C79A}" type="pres">
      <dgm:prSet presAssocID="{646AEAF2-0227-4BF4-903C-797E27C6F8C2}" presName="accent_2" presStyleCnt="0"/>
      <dgm:spPr/>
    </dgm:pt>
    <dgm:pt modelId="{59393614-472B-414A-8C49-5086E0BA4E70}" type="pres">
      <dgm:prSet presAssocID="{646AEAF2-0227-4BF4-903C-797E27C6F8C2}" presName="accentRepeatNode" presStyleLbl="solidFgAcc1" presStyleIdx="1" presStyleCnt="3"/>
      <dgm:spPr>
        <a:solidFill>
          <a:srgbClr val="FFC000"/>
        </a:solidFill>
      </dgm:spPr>
    </dgm:pt>
    <dgm:pt modelId="{4D1BC38B-1B06-4E75-AA13-BB580C246342}" type="pres">
      <dgm:prSet presAssocID="{790B378A-3E7B-4ED3-9EEC-B5A1017B9DF1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FF580B-0E6D-4A4E-BE87-DF19C7861DD0}" type="pres">
      <dgm:prSet presAssocID="{790B378A-3E7B-4ED3-9EEC-B5A1017B9DF1}" presName="accent_3" presStyleCnt="0"/>
      <dgm:spPr/>
    </dgm:pt>
    <dgm:pt modelId="{C0D697A4-BB83-42FF-8EF4-E3069B8AD970}" type="pres">
      <dgm:prSet presAssocID="{790B378A-3E7B-4ED3-9EEC-B5A1017B9DF1}" presName="accentRepeatNode" presStyleLbl="solidFgAcc1" presStyleIdx="2" presStyleCnt="3"/>
      <dgm:spPr>
        <a:solidFill>
          <a:srgbClr val="00B050"/>
        </a:solidFill>
      </dgm:spPr>
    </dgm:pt>
  </dgm:ptLst>
  <dgm:cxnLst>
    <dgm:cxn modelId="{6BC7C470-4AA4-4737-897B-5C0AE8BC601B}" type="presOf" srcId="{646AEAF2-0227-4BF4-903C-797E27C6F8C2}" destId="{9ED0E45C-285C-479F-8736-CAA94CCE7A9F}" srcOrd="0" destOrd="0" presId="urn:microsoft.com/office/officeart/2008/layout/VerticalCurvedList"/>
    <dgm:cxn modelId="{1F06B8D6-A291-4332-9609-A2466AF5541F}" srcId="{3480E790-AB79-494B-A6D8-2B36D14DF7A4}" destId="{790B378A-3E7B-4ED3-9EEC-B5A1017B9DF1}" srcOrd="2" destOrd="0" parTransId="{BEEC9349-1D26-4318-8152-B53FF0B93D5A}" sibTransId="{304D39F5-822E-481A-85FF-46A0A94D7DE3}"/>
    <dgm:cxn modelId="{249E3247-7C86-467F-8345-825E2758A740}" srcId="{3480E790-AB79-494B-A6D8-2B36D14DF7A4}" destId="{646AEAF2-0227-4BF4-903C-797E27C6F8C2}" srcOrd="1" destOrd="0" parTransId="{D39B4722-5BB5-41E2-ABB8-7BC47A5BF9B0}" sibTransId="{3CFA21D9-8E9C-4C94-8C26-67B9E284ED68}"/>
    <dgm:cxn modelId="{D663F1B9-8110-47EE-B1AC-816EDF45F50A}" type="presOf" srcId="{89739986-41A0-42AC-B45F-95FAD57A14A4}" destId="{D9108EAB-75DB-425A-AD56-FDDC44335A42}" srcOrd="0" destOrd="0" presId="urn:microsoft.com/office/officeart/2008/layout/VerticalCurvedList"/>
    <dgm:cxn modelId="{0F769562-40AC-4BF8-B40A-618734F9ED12}" type="presOf" srcId="{A3AC2DE1-616F-460D-A4EB-82EEAEAC528A}" destId="{914843E7-1A7D-46AD-A499-F6A85B1C6B78}" srcOrd="0" destOrd="0" presId="urn:microsoft.com/office/officeart/2008/layout/VerticalCurvedList"/>
    <dgm:cxn modelId="{257C5DE6-4015-422C-929E-60EC3BEA71C5}" type="presOf" srcId="{790B378A-3E7B-4ED3-9EEC-B5A1017B9DF1}" destId="{4D1BC38B-1B06-4E75-AA13-BB580C246342}" srcOrd="0" destOrd="0" presId="urn:microsoft.com/office/officeart/2008/layout/VerticalCurvedList"/>
    <dgm:cxn modelId="{051A9A66-DD43-420C-9BC2-4E7E59FDC5DA}" srcId="{3480E790-AB79-494B-A6D8-2B36D14DF7A4}" destId="{A3AC2DE1-616F-460D-A4EB-82EEAEAC528A}" srcOrd="0" destOrd="0" parTransId="{CCE567FC-808D-46DB-BF06-16D82CEE4C69}" sibTransId="{89739986-41A0-42AC-B45F-95FAD57A14A4}"/>
    <dgm:cxn modelId="{60B91A44-AD72-4DD7-A2A3-2AD5BCDCBC93}" type="presOf" srcId="{3480E790-AB79-494B-A6D8-2B36D14DF7A4}" destId="{8332C2F0-A712-406B-9C84-29651A871082}" srcOrd="0" destOrd="0" presId="urn:microsoft.com/office/officeart/2008/layout/VerticalCurvedList"/>
    <dgm:cxn modelId="{257CAD8E-6CE9-47D8-B5A5-DFA0F90F8F32}" type="presParOf" srcId="{8332C2F0-A712-406B-9C84-29651A871082}" destId="{E49642F3-330C-4784-8D38-A89269B0BA4C}" srcOrd="0" destOrd="0" presId="urn:microsoft.com/office/officeart/2008/layout/VerticalCurvedList"/>
    <dgm:cxn modelId="{7201415A-AA6D-4729-B064-871260E70A5B}" type="presParOf" srcId="{E49642F3-330C-4784-8D38-A89269B0BA4C}" destId="{988A96E0-9072-46EF-87B7-C96DB04287BD}" srcOrd="0" destOrd="0" presId="urn:microsoft.com/office/officeart/2008/layout/VerticalCurvedList"/>
    <dgm:cxn modelId="{E4A1A1E6-55FB-4907-8CBE-167745082B75}" type="presParOf" srcId="{988A96E0-9072-46EF-87B7-C96DB04287BD}" destId="{A8CE7E6B-3949-400B-83B4-4C7ECB70E39B}" srcOrd="0" destOrd="0" presId="urn:microsoft.com/office/officeart/2008/layout/VerticalCurvedList"/>
    <dgm:cxn modelId="{CA8E4FD9-6BCC-4BF4-89BB-459189499F07}" type="presParOf" srcId="{988A96E0-9072-46EF-87B7-C96DB04287BD}" destId="{D9108EAB-75DB-425A-AD56-FDDC44335A42}" srcOrd="1" destOrd="0" presId="urn:microsoft.com/office/officeart/2008/layout/VerticalCurvedList"/>
    <dgm:cxn modelId="{AD0EE56A-26CF-4651-84FB-FBAF6A0309B2}" type="presParOf" srcId="{988A96E0-9072-46EF-87B7-C96DB04287BD}" destId="{93005B54-01F3-48E4-BB2B-1F4A2576BC1D}" srcOrd="2" destOrd="0" presId="urn:microsoft.com/office/officeart/2008/layout/VerticalCurvedList"/>
    <dgm:cxn modelId="{DCEAE5EE-C05D-42B8-BF8E-613DBAEAF27D}" type="presParOf" srcId="{988A96E0-9072-46EF-87B7-C96DB04287BD}" destId="{A1C15E93-B8F3-48CA-A444-B918EE1EDD3C}" srcOrd="3" destOrd="0" presId="urn:microsoft.com/office/officeart/2008/layout/VerticalCurvedList"/>
    <dgm:cxn modelId="{2D4D0E61-E5FE-428F-B09A-13D3951E79C4}" type="presParOf" srcId="{E49642F3-330C-4784-8D38-A89269B0BA4C}" destId="{914843E7-1A7D-46AD-A499-F6A85B1C6B78}" srcOrd="1" destOrd="0" presId="urn:microsoft.com/office/officeart/2008/layout/VerticalCurvedList"/>
    <dgm:cxn modelId="{4FDCE730-7FB3-42BF-AF55-0F52E433D7D9}" type="presParOf" srcId="{E49642F3-330C-4784-8D38-A89269B0BA4C}" destId="{7638D6A8-A021-4021-A989-AC20D4779D87}" srcOrd="2" destOrd="0" presId="urn:microsoft.com/office/officeart/2008/layout/VerticalCurvedList"/>
    <dgm:cxn modelId="{DE132E7F-4441-4254-99A7-47AF73E781C6}" type="presParOf" srcId="{7638D6A8-A021-4021-A989-AC20D4779D87}" destId="{5CF29E5F-DE47-4D7E-BDE8-A3C58B11070A}" srcOrd="0" destOrd="0" presId="urn:microsoft.com/office/officeart/2008/layout/VerticalCurvedList"/>
    <dgm:cxn modelId="{5AFBCCD8-620E-4F02-8699-7C2C0457DC9E}" type="presParOf" srcId="{E49642F3-330C-4784-8D38-A89269B0BA4C}" destId="{9ED0E45C-285C-479F-8736-CAA94CCE7A9F}" srcOrd="3" destOrd="0" presId="urn:microsoft.com/office/officeart/2008/layout/VerticalCurvedList"/>
    <dgm:cxn modelId="{B2F42694-24E9-4E30-83FC-46706EEA1455}" type="presParOf" srcId="{E49642F3-330C-4784-8D38-A89269B0BA4C}" destId="{EFC574FF-4866-4F2F-9644-A156B8F9C79A}" srcOrd="4" destOrd="0" presId="urn:microsoft.com/office/officeart/2008/layout/VerticalCurvedList"/>
    <dgm:cxn modelId="{02E79EB5-A3AE-4BED-97EF-F7CE5EBA5918}" type="presParOf" srcId="{EFC574FF-4866-4F2F-9644-A156B8F9C79A}" destId="{59393614-472B-414A-8C49-5086E0BA4E70}" srcOrd="0" destOrd="0" presId="urn:microsoft.com/office/officeart/2008/layout/VerticalCurvedList"/>
    <dgm:cxn modelId="{5BE7CC33-2E28-4D65-8057-ACD629C25917}" type="presParOf" srcId="{E49642F3-330C-4784-8D38-A89269B0BA4C}" destId="{4D1BC38B-1B06-4E75-AA13-BB580C246342}" srcOrd="5" destOrd="0" presId="urn:microsoft.com/office/officeart/2008/layout/VerticalCurvedList"/>
    <dgm:cxn modelId="{3E0BA6FA-4090-4541-B5B4-94AA50A4DB59}" type="presParOf" srcId="{E49642F3-330C-4784-8D38-A89269B0BA4C}" destId="{C8FF580B-0E6D-4A4E-BE87-DF19C7861DD0}" srcOrd="6" destOrd="0" presId="urn:microsoft.com/office/officeart/2008/layout/VerticalCurvedList"/>
    <dgm:cxn modelId="{4766ED5C-09F5-49EF-8909-3009A7B56E93}" type="presParOf" srcId="{C8FF580B-0E6D-4A4E-BE87-DF19C7861DD0}" destId="{C0D697A4-BB83-42FF-8EF4-E3069B8AD97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689198-2358-47E7-B4DC-FED1F6C221B3}">
      <dsp:nvSpPr>
        <dsp:cNvPr id="0" name=""/>
        <dsp:cNvSpPr/>
      </dsp:nvSpPr>
      <dsp:spPr>
        <a:xfrm rot="5400000">
          <a:off x="-213531" y="332897"/>
          <a:ext cx="1423544" cy="99648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 dirty="0"/>
        </a:p>
      </dsp:txBody>
      <dsp:txXfrm rot="-5400000">
        <a:off x="1" y="617605"/>
        <a:ext cx="996480" cy="427064"/>
      </dsp:txXfrm>
    </dsp:sp>
    <dsp:sp modelId="{DC2975A6-3703-4B03-98EE-02D9F2FC7E80}">
      <dsp:nvSpPr>
        <dsp:cNvPr id="0" name=""/>
        <dsp:cNvSpPr/>
      </dsp:nvSpPr>
      <dsp:spPr>
        <a:xfrm rot="5400000">
          <a:off x="3484775" y="-2436060"/>
          <a:ext cx="1155722" cy="603615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требует результат теста на ВИЧ;</a:t>
          </a:r>
          <a:endParaRPr lang="ru-R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отказывает в трудоустройстве при отсутствии теста на ВИЧ;</a:t>
          </a:r>
          <a:endParaRPr lang="ru-RU" sz="1800" kern="1200" dirty="0"/>
        </a:p>
      </dsp:txBody>
      <dsp:txXfrm rot="-5400000">
        <a:off x="1044558" y="60575"/>
        <a:ext cx="5979738" cy="1042886"/>
      </dsp:txXfrm>
    </dsp:sp>
    <dsp:sp modelId="{4C0D6B0A-23EF-4B7B-A7F1-13F9246F555D}">
      <dsp:nvSpPr>
        <dsp:cNvPr id="0" name=""/>
        <dsp:cNvSpPr/>
      </dsp:nvSpPr>
      <dsp:spPr>
        <a:xfrm rot="5400000">
          <a:off x="-213531" y="1652532"/>
          <a:ext cx="1423544" cy="99648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 dirty="0"/>
        </a:p>
      </dsp:txBody>
      <dsp:txXfrm rot="-5400000">
        <a:off x="1" y="1937240"/>
        <a:ext cx="996480" cy="427064"/>
      </dsp:txXfrm>
    </dsp:sp>
    <dsp:sp modelId="{E1C64C44-F30E-4F71-A791-49E6B267A144}">
      <dsp:nvSpPr>
        <dsp:cNvPr id="0" name=""/>
        <dsp:cNvSpPr/>
      </dsp:nvSpPr>
      <dsp:spPr>
        <a:xfrm rot="5400000">
          <a:off x="3518104" y="-1109342"/>
          <a:ext cx="1089063" cy="602199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разглашает информацию о положительном ВИЧ-статусе сотрудника;</a:t>
          </a:r>
          <a:endParaRPr lang="ru-R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предлагает неравные условия занятости сотруднику с диагнозом ВИЧ-инфекция;</a:t>
          </a:r>
          <a:endParaRPr lang="ru-RU" sz="1800" kern="1200" dirty="0"/>
        </a:p>
      </dsp:txBody>
      <dsp:txXfrm rot="-5400000">
        <a:off x="1051641" y="1410285"/>
        <a:ext cx="5968826" cy="982735"/>
      </dsp:txXfrm>
    </dsp:sp>
    <dsp:sp modelId="{C69E5A7C-7488-47B8-9396-BA45F261CD1C}">
      <dsp:nvSpPr>
        <dsp:cNvPr id="0" name=""/>
        <dsp:cNvSpPr/>
      </dsp:nvSpPr>
      <dsp:spPr>
        <a:xfrm rot="5400000">
          <a:off x="-213531" y="2890287"/>
          <a:ext cx="1423544" cy="99648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 dirty="0"/>
        </a:p>
      </dsp:txBody>
      <dsp:txXfrm rot="-5400000">
        <a:off x="1" y="3174995"/>
        <a:ext cx="996480" cy="427064"/>
      </dsp:txXfrm>
    </dsp:sp>
    <dsp:sp modelId="{BE06DEB4-F6D1-4386-A732-C50CDAD19975}">
      <dsp:nvSpPr>
        <dsp:cNvPr id="0" name=""/>
        <dsp:cNvSpPr/>
      </dsp:nvSpPr>
      <dsp:spPr>
        <a:xfrm rot="5400000">
          <a:off x="3599984" y="73251"/>
          <a:ext cx="925303" cy="61323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принуждает к увольнению при ВИЧ-положительном статусе или подозрении на него</a:t>
          </a:r>
          <a:endParaRPr lang="ru-RU" sz="1800" kern="1200" dirty="0"/>
        </a:p>
      </dsp:txBody>
      <dsp:txXfrm rot="-5400000">
        <a:off x="996480" y="2721925"/>
        <a:ext cx="6087141" cy="8349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689198-2358-47E7-B4DC-FED1F6C221B3}">
      <dsp:nvSpPr>
        <dsp:cNvPr id="0" name=""/>
        <dsp:cNvSpPr/>
      </dsp:nvSpPr>
      <dsp:spPr>
        <a:xfrm rot="5400000">
          <a:off x="-213276" y="332721"/>
          <a:ext cx="1421844" cy="99529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 dirty="0"/>
        </a:p>
      </dsp:txBody>
      <dsp:txXfrm rot="-5400000">
        <a:off x="1" y="617091"/>
        <a:ext cx="995291" cy="426553"/>
      </dsp:txXfrm>
    </dsp:sp>
    <dsp:sp modelId="{DC2975A6-3703-4B03-98EE-02D9F2FC7E80}">
      <dsp:nvSpPr>
        <dsp:cNvPr id="0" name=""/>
        <dsp:cNvSpPr/>
      </dsp:nvSpPr>
      <dsp:spPr>
        <a:xfrm rot="5400000">
          <a:off x="3484870" y="-2437119"/>
          <a:ext cx="1154343" cy="603732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требует результат теста на ВИЧ;</a:t>
          </a:r>
          <a:endParaRPr lang="ru-R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отказывает в трудоустройстве при отсутствии теста на ВИЧ;</a:t>
          </a:r>
          <a:endParaRPr lang="ru-RU" sz="1800" kern="1200" dirty="0"/>
        </a:p>
      </dsp:txBody>
      <dsp:txXfrm rot="-5400000">
        <a:off x="1043378" y="60723"/>
        <a:ext cx="5980977" cy="1041643"/>
      </dsp:txXfrm>
    </dsp:sp>
    <dsp:sp modelId="{4C0D6B0A-23EF-4B7B-A7F1-13F9246F555D}">
      <dsp:nvSpPr>
        <dsp:cNvPr id="0" name=""/>
        <dsp:cNvSpPr/>
      </dsp:nvSpPr>
      <dsp:spPr>
        <a:xfrm rot="5400000">
          <a:off x="-213276" y="1650559"/>
          <a:ext cx="1421844" cy="99529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 dirty="0"/>
        </a:p>
      </dsp:txBody>
      <dsp:txXfrm rot="-5400000">
        <a:off x="1" y="1934929"/>
        <a:ext cx="995291" cy="426553"/>
      </dsp:txXfrm>
    </dsp:sp>
    <dsp:sp modelId="{E1C64C44-F30E-4F71-A791-49E6B267A144}">
      <dsp:nvSpPr>
        <dsp:cNvPr id="0" name=""/>
        <dsp:cNvSpPr/>
      </dsp:nvSpPr>
      <dsp:spPr>
        <a:xfrm rot="5400000">
          <a:off x="3518159" y="-1112197"/>
          <a:ext cx="1087763" cy="602315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разглашает информацию о положительном ВИЧ-статусе сотрудника;</a:t>
          </a:r>
          <a:endParaRPr lang="ru-R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предлагает неравные условия занятости сотруднику с диагнозом ВИЧ-инфекция;</a:t>
          </a:r>
          <a:endParaRPr lang="ru-RU" sz="1800" kern="1200" dirty="0"/>
        </a:p>
      </dsp:txBody>
      <dsp:txXfrm rot="-5400000">
        <a:off x="1050461" y="1408601"/>
        <a:ext cx="5970059" cy="981563"/>
      </dsp:txXfrm>
    </dsp:sp>
    <dsp:sp modelId="{C69E5A7C-7488-47B8-9396-BA45F261CD1C}">
      <dsp:nvSpPr>
        <dsp:cNvPr id="0" name=""/>
        <dsp:cNvSpPr/>
      </dsp:nvSpPr>
      <dsp:spPr>
        <a:xfrm rot="5400000">
          <a:off x="-213276" y="2886614"/>
          <a:ext cx="1421844" cy="99529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 dirty="0"/>
        </a:p>
      </dsp:txBody>
      <dsp:txXfrm rot="-5400000">
        <a:off x="1" y="3170984"/>
        <a:ext cx="995291" cy="426553"/>
      </dsp:txXfrm>
    </dsp:sp>
    <dsp:sp modelId="{BE06DEB4-F6D1-4386-A732-C50CDAD19975}">
      <dsp:nvSpPr>
        <dsp:cNvPr id="0" name=""/>
        <dsp:cNvSpPr/>
      </dsp:nvSpPr>
      <dsp:spPr>
        <a:xfrm rot="5400000">
          <a:off x="3599942" y="68687"/>
          <a:ext cx="924199" cy="61335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принуждает к увольнению при ВИЧ-положительном статусе или подозрении на него</a:t>
          </a:r>
          <a:endParaRPr lang="ru-RU" sz="1800" kern="1200" dirty="0"/>
        </a:p>
      </dsp:txBody>
      <dsp:txXfrm rot="-5400000">
        <a:off x="995292" y="2718453"/>
        <a:ext cx="6088384" cy="8339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689198-2358-47E7-B4DC-FED1F6C221B3}">
      <dsp:nvSpPr>
        <dsp:cNvPr id="0" name=""/>
        <dsp:cNvSpPr/>
      </dsp:nvSpPr>
      <dsp:spPr>
        <a:xfrm rot="5400000">
          <a:off x="-213276" y="332721"/>
          <a:ext cx="1421844" cy="99529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 dirty="0"/>
        </a:p>
      </dsp:txBody>
      <dsp:txXfrm rot="-5400000">
        <a:off x="1" y="617091"/>
        <a:ext cx="995291" cy="426553"/>
      </dsp:txXfrm>
    </dsp:sp>
    <dsp:sp modelId="{DC2975A6-3703-4B03-98EE-02D9F2FC7E80}">
      <dsp:nvSpPr>
        <dsp:cNvPr id="0" name=""/>
        <dsp:cNvSpPr/>
      </dsp:nvSpPr>
      <dsp:spPr>
        <a:xfrm rot="5400000">
          <a:off x="3484870" y="-2437119"/>
          <a:ext cx="1154343" cy="603732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требует результат теста на ВИЧ;</a:t>
          </a:r>
          <a:endParaRPr lang="ru-R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отказывает в трудоустройстве при отсутствии теста на ВИЧ;</a:t>
          </a:r>
          <a:endParaRPr lang="ru-RU" sz="1800" kern="1200" dirty="0"/>
        </a:p>
      </dsp:txBody>
      <dsp:txXfrm rot="-5400000">
        <a:off x="1043378" y="60723"/>
        <a:ext cx="5980977" cy="1041643"/>
      </dsp:txXfrm>
    </dsp:sp>
    <dsp:sp modelId="{4C0D6B0A-23EF-4B7B-A7F1-13F9246F555D}">
      <dsp:nvSpPr>
        <dsp:cNvPr id="0" name=""/>
        <dsp:cNvSpPr/>
      </dsp:nvSpPr>
      <dsp:spPr>
        <a:xfrm rot="5400000">
          <a:off x="-213276" y="1650559"/>
          <a:ext cx="1421844" cy="99529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 dirty="0"/>
        </a:p>
      </dsp:txBody>
      <dsp:txXfrm rot="-5400000">
        <a:off x="1" y="1934929"/>
        <a:ext cx="995291" cy="426553"/>
      </dsp:txXfrm>
    </dsp:sp>
    <dsp:sp modelId="{E1C64C44-F30E-4F71-A791-49E6B267A144}">
      <dsp:nvSpPr>
        <dsp:cNvPr id="0" name=""/>
        <dsp:cNvSpPr/>
      </dsp:nvSpPr>
      <dsp:spPr>
        <a:xfrm rot="5400000">
          <a:off x="3518159" y="-1112197"/>
          <a:ext cx="1087763" cy="602315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разглашает информацию о положительном ВИЧ-статусе сотрудника;</a:t>
          </a:r>
          <a:endParaRPr lang="ru-R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предлагает неравные условия занятости сотруднику с диагнозом ВИЧ-инфекция;</a:t>
          </a:r>
          <a:endParaRPr lang="ru-RU" sz="1800" kern="1200" dirty="0"/>
        </a:p>
      </dsp:txBody>
      <dsp:txXfrm rot="-5400000">
        <a:off x="1050461" y="1408601"/>
        <a:ext cx="5970059" cy="981563"/>
      </dsp:txXfrm>
    </dsp:sp>
    <dsp:sp modelId="{C69E5A7C-7488-47B8-9396-BA45F261CD1C}">
      <dsp:nvSpPr>
        <dsp:cNvPr id="0" name=""/>
        <dsp:cNvSpPr/>
      </dsp:nvSpPr>
      <dsp:spPr>
        <a:xfrm rot="5400000">
          <a:off x="-213276" y="2886614"/>
          <a:ext cx="1421844" cy="99529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 dirty="0"/>
        </a:p>
      </dsp:txBody>
      <dsp:txXfrm rot="-5400000">
        <a:off x="1" y="3170984"/>
        <a:ext cx="995291" cy="426553"/>
      </dsp:txXfrm>
    </dsp:sp>
    <dsp:sp modelId="{BE06DEB4-F6D1-4386-A732-C50CDAD19975}">
      <dsp:nvSpPr>
        <dsp:cNvPr id="0" name=""/>
        <dsp:cNvSpPr/>
      </dsp:nvSpPr>
      <dsp:spPr>
        <a:xfrm rot="5400000">
          <a:off x="3599942" y="68687"/>
          <a:ext cx="924199" cy="61335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принуждает к увольнению при ВИЧ-положительном статусе или подозрении на него</a:t>
          </a:r>
          <a:endParaRPr lang="ru-RU" sz="1800" kern="1200" dirty="0"/>
        </a:p>
      </dsp:txBody>
      <dsp:txXfrm rot="-5400000">
        <a:off x="995292" y="2718453"/>
        <a:ext cx="6088384" cy="83396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108EAB-75DB-425A-AD56-FDDC44335A42}">
      <dsp:nvSpPr>
        <dsp:cNvPr id="0" name=""/>
        <dsp:cNvSpPr/>
      </dsp:nvSpPr>
      <dsp:spPr>
        <a:xfrm>
          <a:off x="-5083146" y="-778720"/>
          <a:ext cx="6053488" cy="6053488"/>
        </a:xfrm>
        <a:prstGeom prst="blockArc">
          <a:avLst>
            <a:gd name="adj1" fmla="val 18900000"/>
            <a:gd name="adj2" fmla="val 2700000"/>
            <a:gd name="adj3" fmla="val 357"/>
          </a:avLst>
        </a:prstGeom>
        <a:noFill/>
        <a:ln w="222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4843E7-1A7D-46AD-A499-F6A85B1C6B78}">
      <dsp:nvSpPr>
        <dsp:cNvPr id="0" name=""/>
        <dsp:cNvSpPr/>
      </dsp:nvSpPr>
      <dsp:spPr>
        <a:xfrm>
          <a:off x="585686" y="398313"/>
          <a:ext cx="6586711" cy="899209"/>
        </a:xfrm>
        <a:prstGeom prst="rect">
          <a:avLst/>
        </a:prstGeom>
        <a:solidFill>
          <a:schemeClr val="tx2">
            <a:lumMod val="10000"/>
            <a:lumOff val="90000"/>
          </a:schemeClr>
        </a:solidFill>
        <a:ln w="22225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3748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solidFill>
                <a:schemeClr val="tx1"/>
              </a:solidFill>
            </a:rPr>
            <a:t>Признается серьезность ситуации, связанной с эпидемией ВИЧ/СПИД в ХМАО – Югре и ее негативное воздействие на сферу труда (ухудшение качества и количества рабочей силы)</a:t>
          </a:r>
          <a:endParaRPr lang="ru-RU" sz="1700" kern="1200" dirty="0">
            <a:solidFill>
              <a:schemeClr val="tx1"/>
            </a:solidFill>
          </a:endParaRPr>
        </a:p>
      </dsp:txBody>
      <dsp:txXfrm>
        <a:off x="585686" y="398313"/>
        <a:ext cx="6586711" cy="899209"/>
      </dsp:txXfrm>
    </dsp:sp>
    <dsp:sp modelId="{5CF29E5F-DE47-4D7E-BDE8-A3C58B11070A}">
      <dsp:nvSpPr>
        <dsp:cNvPr id="0" name=""/>
        <dsp:cNvSpPr/>
      </dsp:nvSpPr>
      <dsp:spPr>
        <a:xfrm>
          <a:off x="62080" y="337203"/>
          <a:ext cx="1124012" cy="1124012"/>
        </a:xfrm>
        <a:prstGeom prst="ellipse">
          <a:avLst/>
        </a:prstGeom>
        <a:solidFill>
          <a:srgbClr val="FF0000"/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D0E45C-285C-479F-8736-CAA94CCE7A9F}">
      <dsp:nvSpPr>
        <dsp:cNvPr id="0" name=""/>
        <dsp:cNvSpPr/>
      </dsp:nvSpPr>
      <dsp:spPr>
        <a:xfrm>
          <a:off x="950949" y="1798419"/>
          <a:ext cx="6259848" cy="899209"/>
        </a:xfrm>
        <a:prstGeom prst="rect">
          <a:avLst/>
        </a:prstGeom>
        <a:solidFill>
          <a:schemeClr val="tx2">
            <a:lumMod val="10000"/>
            <a:lumOff val="90000"/>
          </a:schemeClr>
        </a:solidFill>
        <a:ln w="22225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3748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solidFill>
                <a:schemeClr val="tx1"/>
              </a:solidFill>
            </a:rPr>
            <a:t>Повышается уровень информированности работников по вопросам ВИЧ/СПИД в целях снижения рисков поведения (как в организации, так и за ее пределами)</a:t>
          </a:r>
          <a:endParaRPr lang="ru-RU" sz="1700" kern="1200" dirty="0">
            <a:solidFill>
              <a:schemeClr val="tx1"/>
            </a:solidFill>
          </a:endParaRPr>
        </a:p>
      </dsp:txBody>
      <dsp:txXfrm>
        <a:off x="950949" y="1798419"/>
        <a:ext cx="6259848" cy="899209"/>
      </dsp:txXfrm>
    </dsp:sp>
    <dsp:sp modelId="{59393614-472B-414A-8C49-5086E0BA4E70}">
      <dsp:nvSpPr>
        <dsp:cNvPr id="0" name=""/>
        <dsp:cNvSpPr/>
      </dsp:nvSpPr>
      <dsp:spPr>
        <a:xfrm>
          <a:off x="388943" y="1686018"/>
          <a:ext cx="1124012" cy="1124012"/>
        </a:xfrm>
        <a:prstGeom prst="ellipse">
          <a:avLst/>
        </a:prstGeom>
        <a:solidFill>
          <a:srgbClr val="FFC000"/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1BC38B-1B06-4E75-AA13-BB580C246342}">
      <dsp:nvSpPr>
        <dsp:cNvPr id="0" name=""/>
        <dsp:cNvSpPr/>
      </dsp:nvSpPr>
      <dsp:spPr>
        <a:xfrm>
          <a:off x="624086" y="3147233"/>
          <a:ext cx="6586711" cy="899209"/>
        </a:xfrm>
        <a:prstGeom prst="rect">
          <a:avLst/>
        </a:prstGeom>
        <a:solidFill>
          <a:schemeClr val="tx2">
            <a:lumMod val="10000"/>
            <a:lumOff val="90000"/>
          </a:schemeClr>
        </a:solidFill>
        <a:ln w="22225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3748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solidFill>
                <a:schemeClr val="tx1"/>
              </a:solidFill>
            </a:rPr>
            <a:t>Создается безопасная рабочая среда, в которой нет места осуждению и нарушению прав сотрудника с диагнозом    ВИЧ-инфекция</a:t>
          </a:r>
          <a:endParaRPr lang="ru-RU" sz="1700" kern="1200" dirty="0">
            <a:solidFill>
              <a:schemeClr val="tx1"/>
            </a:solidFill>
          </a:endParaRPr>
        </a:p>
      </dsp:txBody>
      <dsp:txXfrm>
        <a:off x="624086" y="3147233"/>
        <a:ext cx="6586711" cy="899209"/>
      </dsp:txXfrm>
    </dsp:sp>
    <dsp:sp modelId="{C0D697A4-BB83-42FF-8EF4-E3069B8AD970}">
      <dsp:nvSpPr>
        <dsp:cNvPr id="0" name=""/>
        <dsp:cNvSpPr/>
      </dsp:nvSpPr>
      <dsp:spPr>
        <a:xfrm>
          <a:off x="62080" y="3034832"/>
          <a:ext cx="1124012" cy="1124012"/>
        </a:xfrm>
        <a:prstGeom prst="ellipse">
          <a:avLst/>
        </a:prstGeom>
        <a:solidFill>
          <a:srgbClr val="00B050"/>
        </a:solidFill>
        <a:ln w="222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B51E16-5B33-4BE1-8A88-726A97AD57E8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3488"/>
            <a:ext cx="444182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58FB88-A7A9-45DA-AE8D-492CAAA8E6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6221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58FB88-A7A9-45DA-AE8D-492CAAA8E66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139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3717032"/>
            <a:ext cx="8064896" cy="2232248"/>
          </a:xfrm>
        </p:spPr>
        <p:txBody>
          <a:bodyPr>
            <a:normAutofit fontScale="47500" lnSpcReduction="20000"/>
          </a:bodyPr>
          <a:lstStyle/>
          <a:p>
            <a:pPr algn="ctr"/>
            <a:r>
              <a:rPr lang="ru-RU" sz="2900" b="1" dirty="0" smtClean="0">
                <a:solidFill>
                  <a:srgbClr val="002060"/>
                </a:solidFill>
              </a:rPr>
              <a:t>Казенное учреждение </a:t>
            </a:r>
          </a:p>
          <a:p>
            <a:pPr algn="ctr"/>
            <a:r>
              <a:rPr lang="ru-RU" sz="2900" b="1" dirty="0" smtClean="0">
                <a:solidFill>
                  <a:srgbClr val="002060"/>
                </a:solidFill>
              </a:rPr>
              <a:t>Ханты-Мансийского автономного округа – Югры</a:t>
            </a:r>
          </a:p>
          <a:p>
            <a:pPr algn="ctr"/>
            <a:r>
              <a:rPr lang="ru-RU" sz="2900" b="1" dirty="0" smtClean="0">
                <a:solidFill>
                  <a:srgbClr val="002060"/>
                </a:solidFill>
              </a:rPr>
              <a:t> «Центр профилактики и борьбы со СПИД»</a:t>
            </a:r>
          </a:p>
          <a:p>
            <a:pPr algn="ctr"/>
            <a:endParaRPr lang="ru-RU" dirty="0" smtClean="0"/>
          </a:p>
          <a:p>
            <a:pPr algn="ctr"/>
            <a:endParaRPr lang="ru-RU" sz="5100" b="1" dirty="0" smtClean="0">
              <a:solidFill>
                <a:srgbClr val="C00000"/>
              </a:solidFill>
            </a:endParaRPr>
          </a:p>
          <a:p>
            <a:pPr algn="ctr">
              <a:lnSpc>
                <a:spcPct val="120000"/>
              </a:lnSpc>
            </a:pPr>
            <a:r>
              <a:rPr lang="ru-RU" sz="5800" b="1" dirty="0" smtClean="0">
                <a:solidFill>
                  <a:srgbClr val="C00000"/>
                </a:solidFill>
              </a:rPr>
              <a:t>ПРОФИЛАКТИКА  ВИЧ-ИНФЕКЦИИ                   В ТРУДОВЫХ КОЛЛЕКТИВАХ</a:t>
            </a:r>
            <a:endParaRPr lang="ru-RU" sz="5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083709" y="6366267"/>
            <a:ext cx="31205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г. Ханты-Мансийск – </a:t>
            </a:r>
            <a:r>
              <a:rPr lang="ru-RU" b="1" dirty="0" smtClean="0">
                <a:solidFill>
                  <a:srgbClr val="002060"/>
                </a:solidFill>
              </a:rPr>
              <a:t>2020 </a:t>
            </a:r>
            <a:r>
              <a:rPr lang="ru-RU" b="1" dirty="0">
                <a:solidFill>
                  <a:srgbClr val="002060"/>
                </a:solidFill>
              </a:rPr>
              <a:t>г.</a:t>
            </a:r>
            <a:endParaRPr lang="hu-HU" dirty="0"/>
          </a:p>
        </p:txBody>
      </p:sp>
      <p:pic>
        <p:nvPicPr>
          <p:cNvPr id="11" name="Рисунок 10" descr="C:\Users\MMorozova\Desktop\Картинки для трудового коллектива\professiya-foto_5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3547" y="102509"/>
            <a:ext cx="5716905" cy="3260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501008"/>
            <a:ext cx="1512168" cy="112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315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5026868"/>
            <a:ext cx="7406208" cy="114533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+mn-lt"/>
              </a:rPr>
              <a:t>Почему важно вовремя выявить заболевание и лечить?</a:t>
            </a:r>
            <a:endParaRPr lang="ru-RU" sz="28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ru-RU" dirty="0"/>
          </a:p>
          <a:p>
            <a:pPr lvl="0"/>
            <a:endParaRPr lang="ru-RU" dirty="0"/>
          </a:p>
          <a:p>
            <a:endParaRPr lang="ru-RU" dirty="0"/>
          </a:p>
        </p:txBody>
      </p:sp>
      <p:sp>
        <p:nvSpPr>
          <p:cNvPr id="4" name="Выноска со стрелкой вправо 3"/>
          <p:cNvSpPr/>
          <p:nvPr/>
        </p:nvSpPr>
        <p:spPr>
          <a:xfrm>
            <a:off x="611560" y="685800"/>
            <a:ext cx="3123910" cy="1015008"/>
          </a:xfrm>
          <a:prstGeom prst="rightArrow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Знание        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ВИЧ-статуса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Выноска со стрелкой вправо 4"/>
          <p:cNvSpPr/>
          <p:nvPr/>
        </p:nvSpPr>
        <p:spPr>
          <a:xfrm>
            <a:off x="611560" y="2286360"/>
            <a:ext cx="3137929" cy="1087822"/>
          </a:xfrm>
          <a:prstGeom prst="rightArrow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Знание о необходимости лечиться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Выноска со стрелкой вправо 5"/>
          <p:cNvSpPr/>
          <p:nvPr/>
        </p:nvSpPr>
        <p:spPr>
          <a:xfrm>
            <a:off x="611560" y="3829050"/>
            <a:ext cx="3123910" cy="1040110"/>
          </a:xfrm>
          <a:prstGeom prst="rightArrow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Знание о недопустимости распространения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" name="Блок-схема: карточка 6"/>
          <p:cNvSpPr/>
          <p:nvPr/>
        </p:nvSpPr>
        <p:spPr>
          <a:xfrm>
            <a:off x="3985320" y="458366"/>
            <a:ext cx="4320480" cy="1440160"/>
          </a:xfrm>
          <a:prstGeom prst="flowChartPunchedCard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Увеличение продолжительности и сохранение (улучшение) качества жизни, профилактика СПИДа, снижение смертности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0" name="Блок-схема: карточка 9"/>
          <p:cNvSpPr/>
          <p:nvPr/>
        </p:nvSpPr>
        <p:spPr>
          <a:xfrm>
            <a:off x="3951453" y="2040042"/>
            <a:ext cx="4320480" cy="1440160"/>
          </a:xfrm>
          <a:prstGeom prst="flowChartPunchedCard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Снижение риска передачи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ВИЧ-инфекции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1" name="Блок-схема: карточка 10"/>
          <p:cNvSpPr/>
          <p:nvPr/>
        </p:nvSpPr>
        <p:spPr>
          <a:xfrm>
            <a:off x="3945065" y="3602178"/>
            <a:ext cx="4320480" cy="1440160"/>
          </a:xfrm>
          <a:prstGeom prst="flowChartPunchedCard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Уменьшение финансовых затрат, связанных с госпитализацией, лечением вторичных заболеваний, нетрудоспособностью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0738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971600" y="5333709"/>
            <a:ext cx="7488832" cy="136815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/>
              </a:rPr>
              <a:t>Анализ</a:t>
            </a:r>
            <a:r>
              <a:rPr lang="ru-RU" sz="2000" b="1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/>
              </a:rPr>
              <a:t>на ВИЧ для граждан Российской Федерации проводится </a:t>
            </a:r>
            <a:r>
              <a:rPr lang="ru-RU" sz="2000" b="1" dirty="0">
                <a:solidFill>
                  <a:srgbClr val="C00000"/>
                </a:solidFill>
                <a:latin typeface="Times New Roman"/>
              </a:rPr>
              <a:t>БЕСПЛАТНО</a:t>
            </a:r>
            <a:r>
              <a:rPr lang="ru-RU" sz="2000" b="1" dirty="0" smtClean="0">
                <a:solidFill>
                  <a:srgbClr val="C00000"/>
                </a:solidFill>
                <a:latin typeface="Times New Roman"/>
              </a:rPr>
              <a:t>! </a:t>
            </a:r>
            <a:r>
              <a:rPr lang="ru-RU" sz="2000" b="1" dirty="0" smtClean="0">
                <a:solidFill>
                  <a:srgbClr val="002060"/>
                </a:solidFill>
                <a:latin typeface="Times New Roman"/>
              </a:rPr>
              <a:t>По</a:t>
            </a:r>
            <a:r>
              <a:rPr lang="ru-RU" sz="2000" b="1" dirty="0" smtClean="0">
                <a:solidFill>
                  <a:srgbClr val="C00000"/>
                </a:solidFill>
                <a:latin typeface="Times New Roman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/>
              </a:rPr>
              <a:t>желанию обследуемого </a:t>
            </a:r>
            <a:r>
              <a:rPr lang="ru-RU" sz="2000" b="1" dirty="0" smtClean="0">
                <a:solidFill>
                  <a:srgbClr val="C00000"/>
                </a:solidFill>
                <a:latin typeface="Times New Roman"/>
              </a:rPr>
              <a:t>– АНОНИМНО!</a:t>
            </a:r>
            <a:r>
              <a:rPr lang="ru-RU" sz="2000" b="1" dirty="0">
                <a:solidFill>
                  <a:srgbClr val="C00000"/>
                </a:solidFill>
              </a:rPr>
              <a:t/>
            </a:r>
            <a:br>
              <a:rPr lang="ru-RU" sz="2000" b="1" dirty="0">
                <a:solidFill>
                  <a:srgbClr val="C00000"/>
                </a:solidFill>
              </a:rPr>
            </a:br>
            <a:endParaRPr lang="ru-RU" dirty="0"/>
          </a:p>
        </p:txBody>
      </p:sp>
      <p:pic>
        <p:nvPicPr>
          <p:cNvPr id="12" name="Picture 2" descr="C:\Users\MMorozova\Desktop\depositphotos_32380407-stock-photo-different-men-and-women.jpg"/>
          <p:cNvPicPr>
            <a:picLocks noGrp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44" t="3072" r="2730" b="41296"/>
          <a:stretch/>
        </p:blipFill>
        <p:spPr bwMode="auto">
          <a:xfrm>
            <a:off x="683568" y="1847996"/>
            <a:ext cx="3096343" cy="30931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683568" y="692696"/>
            <a:ext cx="34563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000" dirty="0">
                <a:solidFill>
                  <a:prstClr val="black"/>
                </a:solidFill>
              </a:rPr>
              <a:t>По внешнему виду нельзя </a:t>
            </a:r>
          </a:p>
          <a:p>
            <a:pPr lvl="0" algn="just"/>
            <a:r>
              <a:rPr lang="ru-RU" sz="2000" dirty="0">
                <a:solidFill>
                  <a:prstClr val="black"/>
                </a:solidFill>
              </a:rPr>
              <a:t>определить инфицирован</a:t>
            </a:r>
          </a:p>
          <a:p>
            <a:pPr lvl="0" algn="just"/>
            <a:r>
              <a:rPr lang="ru-RU" sz="2000" dirty="0">
                <a:solidFill>
                  <a:prstClr val="black"/>
                </a:solidFill>
              </a:rPr>
              <a:t>человек ВИЧ или здоров</a:t>
            </a:r>
          </a:p>
        </p:txBody>
      </p:sp>
      <p:pic>
        <p:nvPicPr>
          <p:cNvPr id="14" name="Picture 2" descr="Берут ли в армию со спидом | Военный юрист | Яндекс Дзен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6025" y="2891897"/>
            <a:ext cx="3009528" cy="2257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Мои документы\МОРОЗОВА\Конференции, круглые столы, ВКС, семинары\Югра-тур\На сайт по ЮграТур\IMG_37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03933">
            <a:off x="6988464" y="1629289"/>
            <a:ext cx="1681507" cy="2004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4305206" y="692696"/>
            <a:ext cx="483879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</a:t>
            </a:r>
          </a:p>
          <a:p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ВИЧ-инфекции</a:t>
            </a:r>
          </a:p>
          <a:p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человека можно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только, </a:t>
            </a:r>
          </a:p>
          <a:p>
            <a:r>
              <a:rPr lang="ru-RU" alt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сдать </a:t>
            </a:r>
            <a:r>
              <a:rPr lang="ru-RU" alt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на 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ВИЧ             </a:t>
            </a:r>
            <a:r>
              <a:rPr lang="ru-RU" altLang="ru-RU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(стандартные методы,             простые/быстрые тесты)</a:t>
            </a:r>
            <a:endParaRPr lang="ru-RU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2673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4005064"/>
            <a:ext cx="7416824" cy="18002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Отрицательный результат –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антител к вирусу       </a:t>
            </a:r>
            <a:r>
              <a:rPr lang="ru-RU" sz="24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обнаружено</a:t>
            </a:r>
            <a:r>
              <a:rPr lang="ru-RU" sz="2400" b="1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Положительный результат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антитела к вирусу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ОБНАРУЖЕНЫ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692696"/>
            <a:ext cx="3672408" cy="31652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1-6 </a:t>
            </a: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месяцев </a:t>
            </a:r>
            <a:r>
              <a:rPr lang="ru-RU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заражения </a:t>
            </a:r>
            <a:r>
              <a:rPr lang="ru-RU" sz="2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ВИЧ может 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показывать отрицательный </a:t>
            </a:r>
          </a:p>
          <a:p>
            <a:pPr marL="0" indent="0">
              <a:buNone/>
            </a:pP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результат, а инфицированный  человек – не знать о своем ВИЧ-положительном статусе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C:\Documents and Settings\prof2\Рабочий стол\13461418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548680"/>
            <a:ext cx="2603600" cy="31095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927951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554416" cy="1600200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 smtClean="0">
                <a:solidFill>
                  <a:srgbClr val="002060"/>
                </a:solidFill>
                <a:latin typeface="+mn-lt"/>
              </a:rPr>
              <a:t>Можно ли вылечить ВИЧ/СПИД?</a:t>
            </a:r>
            <a:endParaRPr lang="ru-RU" sz="30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620688"/>
            <a:ext cx="7776864" cy="5328592"/>
          </a:xfrm>
        </p:spPr>
        <p:txBody>
          <a:bodyPr>
            <a:normAutofit fontScale="62500" lnSpcReduction="20000"/>
          </a:bodyPr>
          <a:lstStyle/>
          <a:p>
            <a:pPr lvl="0" indent="0" algn="just">
              <a:lnSpc>
                <a:spcPct val="115000"/>
              </a:lnSpc>
              <a:buNone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Полностью вылечить ВИЧ-инфекцию нельзя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но в настоящее время существуют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антиретровирусные препараты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постоянное применение которых, может значительно продлить жизнь и трудоспособность людей, живущих с ВИЧ. </a:t>
            </a: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indent="0" algn="ctr">
              <a:lnSpc>
                <a:spcPct val="115000"/>
              </a:lnSpc>
              <a:buNone/>
            </a:pPr>
            <a:endParaRPr lang="ru-RU" b="1" dirty="0" smtClean="0">
              <a:solidFill>
                <a:srgbClr val="C00000"/>
              </a:solidFill>
              <a:ea typeface="Verdana" pitchFamily="34" charset="0"/>
              <a:cs typeface="Verdana" pitchFamily="34" charset="0"/>
            </a:endParaRPr>
          </a:p>
          <a:p>
            <a:pPr lvl="0" indent="0" algn="ctr">
              <a:lnSpc>
                <a:spcPct val="115000"/>
              </a:lnSpc>
              <a:buNone/>
            </a:pPr>
            <a:r>
              <a:rPr lang="ru-RU" b="1" dirty="0" smtClean="0">
                <a:solidFill>
                  <a:srgbClr val="C00000"/>
                </a:solidFill>
                <a:ea typeface="Verdana" pitchFamily="34" charset="0"/>
                <a:cs typeface="Verdana" pitchFamily="34" charset="0"/>
              </a:rPr>
              <a:t>ВААРТ</a:t>
            </a:r>
            <a:r>
              <a:rPr lang="ru-RU" b="1" dirty="0" smtClean="0">
                <a:solidFill>
                  <a:srgbClr val="002060"/>
                </a:solidFill>
                <a:ea typeface="Verdana" pitchFamily="34" charset="0"/>
                <a:cs typeface="Verdana" pitchFamily="34" charset="0"/>
              </a:rPr>
              <a:t> </a:t>
            </a:r>
            <a:r>
              <a:rPr lang="ru-RU" dirty="0">
                <a:solidFill>
                  <a:srgbClr val="002060"/>
                </a:solidFill>
                <a:ea typeface="Verdana" pitchFamily="34" charset="0"/>
                <a:cs typeface="Verdana" pitchFamily="34" charset="0"/>
              </a:rPr>
              <a:t>(высокоактивная антиретровирусная терапия): </a:t>
            </a:r>
          </a:p>
          <a:p>
            <a:pPr lvl="0">
              <a:buClr>
                <a:srgbClr val="AD0101"/>
              </a:buClr>
            </a:pPr>
            <a:r>
              <a:rPr lang="ru-RU" dirty="0">
                <a:solidFill>
                  <a:srgbClr val="C00000"/>
                </a:solidFill>
              </a:rPr>
              <a:t>УМЕНЬШАЕТ</a:t>
            </a:r>
            <a:r>
              <a:rPr lang="ru-RU" dirty="0">
                <a:solidFill>
                  <a:srgbClr val="303030"/>
                </a:solidFill>
              </a:rPr>
              <a:t> вирусную нагрузку; </a:t>
            </a:r>
          </a:p>
          <a:p>
            <a:pPr lvl="0">
              <a:buClr>
                <a:srgbClr val="AD0101"/>
              </a:buClr>
            </a:pPr>
            <a:r>
              <a:rPr lang="ru-RU" dirty="0">
                <a:solidFill>
                  <a:srgbClr val="C00000"/>
                </a:solidFill>
              </a:rPr>
              <a:t>ПОДДЕРЖИВАЕТ</a:t>
            </a:r>
            <a:r>
              <a:rPr lang="ru-RU" dirty="0">
                <a:solidFill>
                  <a:srgbClr val="303030"/>
                </a:solidFill>
              </a:rPr>
              <a:t> иммунитет;</a:t>
            </a:r>
          </a:p>
          <a:p>
            <a:pPr lvl="0">
              <a:buClr>
                <a:srgbClr val="AD0101"/>
              </a:buClr>
            </a:pPr>
            <a:r>
              <a:rPr lang="ru-RU" dirty="0">
                <a:solidFill>
                  <a:srgbClr val="C00000"/>
                </a:solidFill>
              </a:rPr>
              <a:t>СНИЖАЕТ РИСК </a:t>
            </a:r>
            <a:r>
              <a:rPr lang="ru-RU" dirty="0">
                <a:solidFill>
                  <a:srgbClr val="303030"/>
                </a:solidFill>
              </a:rPr>
              <a:t>развития сопутствующих заболеваний;</a:t>
            </a:r>
          </a:p>
          <a:p>
            <a:pPr lvl="0">
              <a:buClr>
                <a:srgbClr val="AD0101"/>
              </a:buClr>
            </a:pPr>
            <a:r>
              <a:rPr lang="ru-RU" dirty="0">
                <a:solidFill>
                  <a:srgbClr val="C00000"/>
                </a:solidFill>
              </a:rPr>
              <a:t>ПРОДЛЕВАЕТ</a:t>
            </a:r>
            <a:r>
              <a:rPr lang="ru-RU" dirty="0">
                <a:solidFill>
                  <a:srgbClr val="303030"/>
                </a:solidFill>
              </a:rPr>
              <a:t> жизнь и сохраняет ее качество;</a:t>
            </a:r>
          </a:p>
          <a:p>
            <a:pPr lvl="0">
              <a:buClr>
                <a:srgbClr val="AD0101"/>
              </a:buClr>
            </a:pPr>
            <a:r>
              <a:rPr lang="ru-RU" dirty="0">
                <a:solidFill>
                  <a:srgbClr val="C00000"/>
                </a:solidFill>
              </a:rPr>
              <a:t>ДАЕТ ШАНС </a:t>
            </a:r>
            <a:r>
              <a:rPr lang="ru-RU" dirty="0">
                <a:solidFill>
                  <a:srgbClr val="303030"/>
                </a:solidFill>
              </a:rPr>
              <a:t>на рождение здорового ребенка</a:t>
            </a: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пациентов, граждан Российской Федерации, препараты выдаются бесплатно по назначению врача центра СПИД или врача-инфекциониста консультационно-диагностического кабинета, кабинета инфекционных заболеваний (КДК, КИЗ) по месту жительства.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20000"/>
              </a:lnSpc>
              <a:buClr>
                <a:srgbClr val="AD0101"/>
              </a:buClr>
              <a:buNone/>
            </a:pPr>
            <a:endParaRPr lang="ru-RU" b="1" dirty="0" smtClean="0">
              <a:solidFill>
                <a:srgbClr val="002060"/>
              </a:solidFill>
            </a:endParaRPr>
          </a:p>
          <a:p>
            <a:pPr marL="0" lvl="0" indent="0" algn="ctr">
              <a:lnSpc>
                <a:spcPct val="120000"/>
              </a:lnSpc>
              <a:buClr>
                <a:srgbClr val="AD0101"/>
              </a:buClr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Прием </a:t>
            </a:r>
            <a:r>
              <a:rPr lang="ru-RU" sz="3200" b="1" dirty="0">
                <a:solidFill>
                  <a:srgbClr val="C00000"/>
                </a:solidFill>
              </a:rPr>
              <a:t>ВААРТ</a:t>
            </a:r>
            <a:r>
              <a:rPr lang="ru-RU" sz="3200" b="1" dirty="0">
                <a:solidFill>
                  <a:srgbClr val="002060"/>
                </a:solidFill>
              </a:rPr>
              <a:t> – важнейший </a:t>
            </a:r>
            <a:r>
              <a:rPr lang="ru-RU" sz="3200" b="1" dirty="0" smtClean="0">
                <a:solidFill>
                  <a:srgbClr val="002060"/>
                </a:solidFill>
              </a:rPr>
              <a:t>фактор в </a:t>
            </a:r>
            <a:r>
              <a:rPr lang="ru-RU" sz="3200" b="1" dirty="0">
                <a:solidFill>
                  <a:srgbClr val="002060"/>
                </a:solidFill>
              </a:rPr>
              <a:t>борьбе с распространением </a:t>
            </a:r>
            <a:r>
              <a:rPr lang="ru-RU" sz="3200" b="1" dirty="0" smtClean="0">
                <a:solidFill>
                  <a:srgbClr val="002060"/>
                </a:solidFill>
              </a:rPr>
              <a:t>ВИЧ-инфекции</a:t>
            </a:r>
            <a:r>
              <a:rPr lang="ru-RU" sz="3200" b="1" dirty="0">
                <a:solidFill>
                  <a:srgbClr val="002060"/>
                </a:solidFill>
              </a:rPr>
              <a:t>!</a:t>
            </a:r>
          </a:p>
          <a:p>
            <a:endParaRPr lang="ru-RU" dirty="0"/>
          </a:p>
        </p:txBody>
      </p:sp>
      <p:pic>
        <p:nvPicPr>
          <p:cNvPr id="6" name="Picture 2" descr="C:\Users\MMorozova\Desktop\881465f6b77a9702e4f30e268e3a6a6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060848"/>
            <a:ext cx="2160240" cy="1576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98352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5301208"/>
            <a:ext cx="7462528" cy="165618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+mn-lt"/>
              </a:rPr>
              <a:t>Динамика социального статуса </a:t>
            </a:r>
            <a:r>
              <a:rPr lang="ru-RU" sz="2800" b="1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+mn-lt"/>
              </a:rPr>
            </a:br>
            <a:r>
              <a:rPr lang="ru-RU" sz="2800" b="1" dirty="0" smtClean="0">
                <a:solidFill>
                  <a:srgbClr val="002060"/>
                </a:solidFill>
                <a:latin typeface="+mn-lt"/>
              </a:rPr>
              <a:t>ВИЧ-инфицированных (в %)</a:t>
            </a:r>
            <a:br>
              <a:rPr lang="ru-RU" sz="2800" b="1" dirty="0" smtClean="0">
                <a:solidFill>
                  <a:srgbClr val="002060"/>
                </a:solidFill>
                <a:latin typeface="+mn-lt"/>
              </a:rPr>
            </a:br>
            <a:r>
              <a:rPr lang="ru-RU" sz="2800" b="1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+mn-lt"/>
              </a:rPr>
            </a:br>
            <a:endParaRPr lang="ru-RU" sz="28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90" t="34652"/>
          <a:stretch/>
        </p:blipFill>
        <p:spPr bwMode="auto">
          <a:xfrm>
            <a:off x="613396" y="448407"/>
            <a:ext cx="2230411" cy="2325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04"/>
          <a:stretch/>
        </p:blipFill>
        <p:spPr bwMode="auto">
          <a:xfrm>
            <a:off x="3232008" y="446493"/>
            <a:ext cx="2376264" cy="2315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" t="35004"/>
          <a:stretch/>
        </p:blipFill>
        <p:spPr bwMode="auto">
          <a:xfrm>
            <a:off x="5996472" y="446493"/>
            <a:ext cx="2293640" cy="2267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79778" y="2924944"/>
            <a:ext cx="31683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С развитием эпидемии ВИЧ происходит смещение социального статуса </a:t>
            </a:r>
            <a:endParaRPr lang="ru-RU" b="1" dirty="0" smtClean="0">
              <a:solidFill>
                <a:srgbClr val="C00000"/>
              </a:solidFill>
            </a:endParaRP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ВИЧ-инфицированных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с </a:t>
            </a:r>
            <a:r>
              <a:rPr lang="ru-RU" b="1" dirty="0">
                <a:solidFill>
                  <a:srgbClr val="C00000"/>
                </a:solidFill>
              </a:rPr>
              <a:t>неработающего населения </a:t>
            </a:r>
            <a:endParaRPr lang="ru-RU" b="1" dirty="0" smtClean="0">
              <a:solidFill>
                <a:srgbClr val="C00000"/>
              </a:solidFill>
            </a:endParaRP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на </a:t>
            </a:r>
            <a:r>
              <a:rPr lang="ru-RU" b="1" dirty="0">
                <a:solidFill>
                  <a:srgbClr val="C00000"/>
                </a:solidFill>
              </a:rPr>
              <a:t>рабочих и служащих</a:t>
            </a:r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graphicFrame>
        <p:nvGraphicFramePr>
          <p:cNvPr id="7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590231"/>
              </p:ext>
            </p:extLst>
          </p:nvPr>
        </p:nvGraphicFramePr>
        <p:xfrm>
          <a:off x="3635896" y="2924944"/>
          <a:ext cx="5256584" cy="2232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2175260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5085184"/>
            <a:ext cx="7698432" cy="108701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+mn-lt"/>
              </a:rPr>
              <a:t>Актуальность профилактической работы </a:t>
            </a:r>
            <a:br>
              <a:rPr lang="ru-RU" sz="2800" b="1" dirty="0" smtClean="0">
                <a:solidFill>
                  <a:srgbClr val="002060"/>
                </a:solidFill>
                <a:latin typeface="+mn-lt"/>
              </a:rPr>
            </a:br>
            <a:r>
              <a:rPr lang="ru-RU" sz="2800" b="1" dirty="0" smtClean="0">
                <a:solidFill>
                  <a:srgbClr val="002060"/>
                </a:solidFill>
                <a:latin typeface="+mn-lt"/>
              </a:rPr>
              <a:t>по ВИЧ/СПИД</a:t>
            </a:r>
            <a:endParaRPr lang="ru-RU" sz="28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4471392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/>
              <a:t>Международный опыт свидетельствует, что </a:t>
            </a:r>
            <a:r>
              <a:rPr lang="ru-RU" dirty="0" err="1"/>
              <a:t>генерализованное</a:t>
            </a:r>
            <a:r>
              <a:rPr lang="ru-RU" dirty="0"/>
              <a:t> распространение ВИЧ/СПИДа негативно влияет на финансовый климат в стране, на состояние рынков рабочей силы и на экономику в целом.</a:t>
            </a:r>
          </a:p>
          <a:p>
            <a:pPr algn="just"/>
            <a:r>
              <a:rPr lang="ru-RU" dirty="0"/>
              <a:t>Стремительный исход заболевания у трудоспособных граждан, живущих с ВИЧ, может существенным образом отразиться на демографической и экономической ситуации автономного округа.</a:t>
            </a:r>
          </a:p>
          <a:p>
            <a:pPr algn="just"/>
            <a:r>
              <a:rPr lang="ru-RU" dirty="0" smtClean="0"/>
              <a:t>Крайне </a:t>
            </a:r>
            <a:r>
              <a:rPr lang="ru-RU" dirty="0"/>
              <a:t>актуальным является проведение целенаправленной профилактической работы среди работающего населения, как основной группы риска по заражению ВИЧ-инфекцией.</a:t>
            </a:r>
          </a:p>
          <a:p>
            <a:pPr algn="just"/>
            <a:r>
              <a:rPr lang="ru-RU" dirty="0"/>
              <a:t>Н</a:t>
            </a:r>
            <a:r>
              <a:rPr lang="ru-RU" dirty="0" smtClean="0"/>
              <a:t>а </a:t>
            </a:r>
            <a:r>
              <a:rPr lang="ru-RU" dirty="0"/>
              <a:t>сегодняшний день ВИЧ-инфекция </a:t>
            </a:r>
            <a:r>
              <a:rPr lang="ru-RU" dirty="0" smtClean="0"/>
              <a:t>– это  хроническое заболевание, поэтому действенной </a:t>
            </a:r>
            <a:r>
              <a:rPr lang="ru-RU" dirty="0"/>
              <a:t>мерой ограничения распространения является профилактика через информирование населения о проблеме ВИЧ/СПИДа и мерах защиты.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65923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653136"/>
            <a:ext cx="7848872" cy="2204864"/>
          </a:xfrm>
        </p:spPr>
        <p:txBody>
          <a:bodyPr>
            <a:normAutofit fontScale="90000"/>
          </a:bodyPr>
          <a:lstStyle/>
          <a:p>
            <a:pPr lvl="0" algn="ctr">
              <a:spcBef>
                <a:spcPct val="20000"/>
              </a:spcBef>
            </a:pPr>
            <a:r>
              <a:rPr lang="ru-RU" sz="1900" i="1" dirty="0" smtClean="0">
                <a:solidFill>
                  <a:srgbClr val="303030"/>
                </a:solidFill>
                <a:latin typeface="Times New Roman"/>
                <a:ea typeface="+mn-ea"/>
                <a:cs typeface="+mn-cs"/>
              </a:rPr>
              <a:t/>
            </a:r>
            <a:br>
              <a:rPr lang="ru-RU" sz="1900" i="1" dirty="0" smtClean="0">
                <a:solidFill>
                  <a:srgbClr val="303030"/>
                </a:solidFill>
                <a:latin typeface="Times New Roman"/>
                <a:ea typeface="+mn-ea"/>
                <a:cs typeface="+mn-cs"/>
              </a:rPr>
            </a:br>
            <a:r>
              <a:rPr lang="ru-RU" sz="1900" i="1" dirty="0">
                <a:solidFill>
                  <a:srgbClr val="303030"/>
                </a:solidFill>
                <a:latin typeface="Times New Roman"/>
                <a:ea typeface="+mn-ea"/>
                <a:cs typeface="+mn-cs"/>
              </a:rPr>
              <a:t/>
            </a:r>
            <a:br>
              <a:rPr lang="ru-RU" sz="1900" i="1" dirty="0">
                <a:solidFill>
                  <a:srgbClr val="303030"/>
                </a:solidFill>
                <a:latin typeface="Times New Roman"/>
                <a:ea typeface="+mn-ea"/>
                <a:cs typeface="+mn-cs"/>
              </a:rPr>
            </a:br>
            <a:r>
              <a:rPr lang="ru-RU" sz="1900" i="1" dirty="0" smtClean="0">
                <a:solidFill>
                  <a:srgbClr val="303030"/>
                </a:solidFill>
                <a:latin typeface="Times New Roman"/>
                <a:ea typeface="+mn-ea"/>
                <a:cs typeface="+mn-cs"/>
              </a:rPr>
              <a:t>МОТ </a:t>
            </a:r>
            <a:r>
              <a:rPr lang="ru-RU" sz="1900" i="1" dirty="0">
                <a:solidFill>
                  <a:srgbClr val="303030"/>
                </a:solidFill>
                <a:latin typeface="Times New Roman"/>
                <a:ea typeface="+mn-ea"/>
                <a:cs typeface="+mn-cs"/>
              </a:rPr>
              <a:t>призывает незамедлительно предпринять шаги к обеспечению лечения всем, кому оно необходимо, активизации тестирования и профилактики ВИЧ/СПИДа </a:t>
            </a:r>
            <a:r>
              <a:rPr lang="ru-RU" sz="1900" i="1" dirty="0" smtClean="0">
                <a:solidFill>
                  <a:srgbClr val="303030"/>
                </a:solidFill>
                <a:latin typeface="Times New Roman"/>
                <a:ea typeface="+mn-ea"/>
                <a:cs typeface="+mn-cs"/>
              </a:rPr>
              <a:t/>
            </a:r>
            <a:br>
              <a:rPr lang="ru-RU" sz="1900" i="1" dirty="0" smtClean="0">
                <a:solidFill>
                  <a:srgbClr val="303030"/>
                </a:solidFill>
                <a:latin typeface="Times New Roman"/>
                <a:ea typeface="+mn-ea"/>
                <a:cs typeface="+mn-cs"/>
              </a:rPr>
            </a:br>
            <a:r>
              <a:rPr lang="ru-RU" sz="1900" i="1" dirty="0" smtClean="0">
                <a:solidFill>
                  <a:srgbClr val="303030"/>
                </a:solidFill>
                <a:latin typeface="Times New Roman"/>
                <a:ea typeface="+mn-ea"/>
                <a:cs typeface="+mn-cs"/>
              </a:rPr>
              <a:t>и </a:t>
            </a:r>
            <a:r>
              <a:rPr lang="ru-RU" sz="1900" i="1" dirty="0">
                <a:solidFill>
                  <a:srgbClr val="303030"/>
                </a:solidFill>
                <a:latin typeface="Times New Roman"/>
                <a:ea typeface="+mn-ea"/>
                <a:cs typeface="+mn-cs"/>
              </a:rPr>
              <a:t>созданию работникам условий для здоровой и продуктивной жизни, </a:t>
            </a:r>
            <a:r>
              <a:rPr lang="ru-RU" sz="1900" i="1" dirty="0" smtClean="0">
                <a:solidFill>
                  <a:srgbClr val="303030"/>
                </a:solidFill>
                <a:latin typeface="Times New Roman"/>
                <a:ea typeface="+mn-ea"/>
                <a:cs typeface="+mn-cs"/>
              </a:rPr>
              <a:t/>
            </a:r>
            <a:br>
              <a:rPr lang="ru-RU" sz="1900" i="1" dirty="0" smtClean="0">
                <a:solidFill>
                  <a:srgbClr val="303030"/>
                </a:solidFill>
                <a:latin typeface="Times New Roman"/>
                <a:ea typeface="+mn-ea"/>
                <a:cs typeface="+mn-cs"/>
              </a:rPr>
            </a:br>
            <a:r>
              <a:rPr lang="ru-RU" sz="1900" i="1" dirty="0" smtClean="0">
                <a:solidFill>
                  <a:srgbClr val="303030"/>
                </a:solidFill>
                <a:latin typeface="Times New Roman"/>
                <a:ea typeface="+mn-ea"/>
                <a:cs typeface="+mn-cs"/>
              </a:rPr>
              <a:t>борьбе </a:t>
            </a:r>
            <a:r>
              <a:rPr lang="ru-RU" sz="1900" i="1" dirty="0">
                <a:solidFill>
                  <a:srgbClr val="303030"/>
                </a:solidFill>
                <a:latin typeface="Times New Roman"/>
                <a:ea typeface="+mn-ea"/>
                <a:cs typeface="+mn-cs"/>
              </a:rPr>
              <a:t>с дискриминацией и стигматизацией людей, </a:t>
            </a:r>
            <a:r>
              <a:rPr lang="ru-RU" sz="1900" i="1" dirty="0" smtClean="0">
                <a:solidFill>
                  <a:srgbClr val="303030"/>
                </a:solidFill>
                <a:latin typeface="Times New Roman"/>
                <a:ea typeface="+mn-ea"/>
                <a:cs typeface="+mn-cs"/>
              </a:rPr>
              <a:t/>
            </a:r>
            <a:br>
              <a:rPr lang="ru-RU" sz="1900" i="1" dirty="0" smtClean="0">
                <a:solidFill>
                  <a:srgbClr val="303030"/>
                </a:solidFill>
                <a:latin typeface="Times New Roman"/>
                <a:ea typeface="+mn-ea"/>
                <a:cs typeface="+mn-cs"/>
              </a:rPr>
            </a:br>
            <a:r>
              <a:rPr lang="ru-RU" sz="1900" i="1" dirty="0" smtClean="0">
                <a:solidFill>
                  <a:srgbClr val="303030"/>
                </a:solidFill>
                <a:latin typeface="Times New Roman"/>
                <a:ea typeface="+mn-ea"/>
                <a:cs typeface="+mn-cs"/>
              </a:rPr>
              <a:t>живущих </a:t>
            </a:r>
            <a:r>
              <a:rPr lang="ru-RU" sz="1900" i="1" dirty="0">
                <a:solidFill>
                  <a:srgbClr val="303030"/>
                </a:solidFill>
                <a:latin typeface="Times New Roman"/>
                <a:ea typeface="+mn-ea"/>
                <a:cs typeface="+mn-cs"/>
              </a:rPr>
              <a:t>с ВИЧ и обеспечению их прав.</a:t>
            </a:r>
            <a:br>
              <a:rPr lang="ru-RU" sz="1900" i="1" dirty="0">
                <a:solidFill>
                  <a:srgbClr val="303030"/>
                </a:solidFill>
                <a:latin typeface="Times New Roman"/>
                <a:ea typeface="+mn-ea"/>
                <a:cs typeface="+mn-cs"/>
              </a:rPr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4711" y="476672"/>
            <a:ext cx="3507250" cy="2376264"/>
          </a:xfrm>
          <a:prstGeom prst="rect">
            <a:avLst/>
          </a:prstGeom>
        </p:spPr>
      </p:pic>
      <p:sp>
        <p:nvSpPr>
          <p:cNvPr id="6" name="Объект 5"/>
          <p:cNvSpPr txBox="1">
            <a:spLocks/>
          </p:cNvSpPr>
          <p:nvPr/>
        </p:nvSpPr>
        <p:spPr>
          <a:xfrm>
            <a:off x="4648200" y="609602"/>
            <a:ext cx="3657600" cy="3251446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b="1" dirty="0" smtClean="0">
                <a:solidFill>
                  <a:srgbClr val="C00000"/>
                </a:solidFill>
              </a:rPr>
              <a:t>Дискриминация – 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преднамеренное ограничение прав части населения, отдельных социальных групп или индивидов по определенному признаку (раса, возраст, пол, национальность, религиозные убеждения, сексуальная ориентация, состояние здоровья, род занятий и т.п.)</a:t>
            </a:r>
          </a:p>
          <a:p>
            <a:endParaRPr lang="ru-RU" dirty="0"/>
          </a:p>
        </p:txBody>
      </p:sp>
      <p:pic>
        <p:nvPicPr>
          <p:cNvPr id="7" name="Рисунок 6" descr="C:\Users\MMorozova\Desktop\depositphotos_7529972-stock-photo-choosen-one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711" y="2852936"/>
            <a:ext cx="3363233" cy="16485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7656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5229200"/>
            <a:ext cx="7488832" cy="9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+mn-lt"/>
              </a:rPr>
              <a:t>Профилактика ВИЧ/СПИД в трудовых коллективах на рабочих местах</a:t>
            </a:r>
            <a:endParaRPr lang="ru-RU" sz="28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548680"/>
            <a:ext cx="8064896" cy="468052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Международной организацией труда (МОТ) разработана рекомендация и свод практических правил «ВИЧ/СПИД и сфера труда».</a:t>
            </a:r>
          </a:p>
          <a:p>
            <a:pPr algn="just"/>
            <a:r>
              <a:rPr lang="ru-RU" dirty="0" smtClean="0"/>
              <a:t>Принята Государственная стратегия противодействия распространению ВИЧ-инфекции в Российской Федерации на период до 2020 года и дальнейшую перспективу (</a:t>
            </a:r>
            <a:r>
              <a:rPr lang="ru-RU" i="1" dirty="0" smtClean="0"/>
              <a:t>утверждена Распоряжением Правительства РФ от 20.10.2016 г. №2203-р)</a:t>
            </a:r>
          </a:p>
          <a:p>
            <a:pPr algn="just"/>
            <a:r>
              <a:rPr lang="ru-RU" dirty="0" err="1"/>
              <a:t>Дептруда</a:t>
            </a:r>
            <a:r>
              <a:rPr lang="ru-RU" dirty="0"/>
              <a:t> труда и занятости Югры, </a:t>
            </a:r>
            <a:r>
              <a:rPr lang="ru-RU" dirty="0" err="1"/>
              <a:t>Депздравом</a:t>
            </a:r>
            <a:r>
              <a:rPr lang="ru-RU" dirty="0"/>
              <a:t> Югры разработан, согласован План-график проведения профилактических мероприятий, в том числе с тестированием на ВИЧ быстрыми тестами на рабочих местах на 2019-2021 годы, утвержденный Заместителем Губернатора ХМАО – Югры.</a:t>
            </a:r>
          </a:p>
          <a:p>
            <a:pPr algn="just"/>
            <a:r>
              <a:rPr lang="ru-RU" dirty="0" smtClean="0"/>
              <a:t>С </a:t>
            </a:r>
            <a:r>
              <a:rPr lang="ru-RU" dirty="0"/>
              <a:t>целью снижения количества новых случаев ВИЧ-инфекции среди работающего населения Ханты-Мансийского автономного округа – </a:t>
            </a:r>
            <a:r>
              <a:rPr lang="ru-RU" dirty="0" smtClean="0"/>
              <a:t>Югры КУ «Центр СПИД» разработаны Рекомендации</a:t>
            </a:r>
            <a:r>
              <a:rPr lang="ru-RU" dirty="0"/>
              <a:t> </a:t>
            </a:r>
            <a:r>
              <a:rPr lang="ru-RU" dirty="0" smtClean="0"/>
              <a:t>по </a:t>
            </a:r>
            <a:r>
              <a:rPr lang="ru-RU" dirty="0"/>
              <a:t>проведению </a:t>
            </a:r>
            <a:r>
              <a:rPr lang="ru-RU" dirty="0" smtClean="0"/>
              <a:t>мероприятий по </a:t>
            </a:r>
            <a:r>
              <a:rPr lang="ru-RU" dirty="0"/>
              <a:t>профилактике ВИЧ-инфекции в </a:t>
            </a:r>
            <a:r>
              <a:rPr lang="ru-RU" dirty="0" smtClean="0"/>
              <a:t>организациях Ханты-Мансийского </a:t>
            </a:r>
            <a:r>
              <a:rPr lang="ru-RU" dirty="0"/>
              <a:t>автономного округа – </a:t>
            </a:r>
            <a:r>
              <a:rPr lang="ru-RU" dirty="0" smtClean="0"/>
              <a:t>Югры.</a:t>
            </a:r>
            <a:endParaRPr lang="ru-RU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04867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869160"/>
            <a:ext cx="4176464" cy="87322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+mn-lt"/>
              </a:rPr>
              <a:t>Правовые аспекты</a:t>
            </a:r>
            <a:endParaRPr lang="ru-RU" sz="36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685800"/>
            <a:ext cx="7406208" cy="4183360"/>
          </a:xfrm>
        </p:spPr>
        <p:txBody>
          <a:bodyPr>
            <a:normAutofit fontScale="62500" lnSpcReduction="20000"/>
          </a:bodyPr>
          <a:lstStyle/>
          <a:p>
            <a:pPr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Федеральный закон РФ № 38-ФЗ от 30 марта 1995 года </a:t>
            </a:r>
          </a:p>
          <a:p>
            <a:pPr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«О предупреждении распространения в Российской Федерации заболевания, вызванного вирусом иммунодефицита человека (ВИЧ-инфекция)» </a:t>
            </a:r>
          </a:p>
          <a:p>
            <a:pPr indent="0" algn="ctr">
              <a:lnSpc>
                <a:spcPct val="115000"/>
              </a:lnSpc>
              <a:spcAft>
                <a:spcPts val="0"/>
              </a:spcAft>
              <a:buNone/>
            </a:pPr>
            <a:endParaRPr lang="ru-RU" b="1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ru-RU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… ВИЧ-инфицированные </a:t>
            </a:r>
            <a:r>
              <a:rPr lang="ru-RU" dirty="0">
                <a:ea typeface="Times New Roman" panose="02020603050405020304" pitchFamily="18" charset="0"/>
                <a:cs typeface="Times New Roman" panose="02020603050405020304" pitchFamily="18" charset="0"/>
              </a:rPr>
              <a:t>граждане РФ обладают на ее территории всеми правами и свободами и несут обязанности в соответствии с Конституцией Российской Федерации, законодательством Российской Федерации и законодательством субъектов Российской Федерации, как и не ВИЧ-инфицированные граждане (ст. 5).</a:t>
            </a:r>
            <a:endParaRPr lang="ru-RU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ru-RU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… Не </a:t>
            </a:r>
            <a:r>
              <a:rPr lang="ru-RU" dirty="0">
                <a:ea typeface="Times New Roman" panose="02020603050405020304" pitchFamily="18" charset="0"/>
                <a:cs typeface="Times New Roman" panose="02020603050405020304" pitchFamily="18" charset="0"/>
              </a:rPr>
              <a:t>допускаются увольнения с работы, отказ в приеме на работу, отказ в приеме в образовательные учреждения и учреждения, оказывающие медицинскую помощь, а также ограничение иных прав и законных интересов, ВИЧ-инфицированных на основании наличия у них ВИЧ-инфекции (ст. 17).</a:t>
            </a:r>
            <a:endParaRPr lang="ru-RU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ru-RU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… При </a:t>
            </a:r>
            <a:r>
              <a:rPr lang="ru-RU" dirty="0">
                <a:ea typeface="Times New Roman" panose="02020603050405020304" pitchFamily="18" charset="0"/>
                <a:cs typeface="Times New Roman" panose="02020603050405020304" pitchFamily="18" charset="0"/>
              </a:rPr>
              <a:t>принятии на работу работодатель не имеет право требовать от Вас прохождения теста на ВИЧ, кроме медицинских специальностей с высокой степенью опасности заражения ВИЧ, для установления «профессионального заражения ВИЧ». Перечень этих специальностей указан в Постановлении Правительства РФ от </a:t>
            </a:r>
            <a:r>
              <a:rPr lang="ru-RU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04.09.1995 г</a:t>
            </a:r>
            <a:r>
              <a:rPr lang="ru-RU" dirty="0">
                <a:ea typeface="Times New Roman" panose="02020603050405020304" pitchFamily="18" charset="0"/>
                <a:cs typeface="Times New Roman" panose="02020603050405020304" pitchFamily="18" charset="0"/>
              </a:rPr>
              <a:t>. № 877 (ст. 7, ст. 8, ст</a:t>
            </a:r>
            <a:r>
              <a:rPr lang="ru-RU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. 9</a:t>
            </a:r>
            <a:r>
              <a:rPr lang="ru-RU" dirty="0"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ru-RU" dirty="0"/>
          </a:p>
        </p:txBody>
      </p:sp>
      <p:pic>
        <p:nvPicPr>
          <p:cNvPr id="4" name="Объект 4" descr="C:\Users\MMorozova\Desktop\1472969760.pn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581128"/>
            <a:ext cx="2376264" cy="15121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49769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4653136"/>
            <a:ext cx="4536504" cy="108012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+mn-lt"/>
              </a:rPr>
              <a:t>Правовые аспекты</a:t>
            </a:r>
            <a:endParaRPr lang="ru-RU" sz="36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685800"/>
            <a:ext cx="7478216" cy="3886200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lnSpc>
                <a:spcPct val="120000"/>
              </a:lnSpc>
              <a:spcAft>
                <a:spcPts val="0"/>
              </a:spcAft>
              <a:buNone/>
            </a:pPr>
            <a:r>
              <a:rPr lang="ru-RU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Федеральный закон РФ </a:t>
            </a:r>
            <a:r>
              <a:rPr lang="ru-RU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№ 323-ФЗ от </a:t>
            </a:r>
            <a:r>
              <a:rPr lang="ru-RU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21 ноября 2011 года           </a:t>
            </a:r>
          </a:p>
          <a:p>
            <a:pPr marL="0" indent="0" algn="ctr">
              <a:lnSpc>
                <a:spcPct val="120000"/>
              </a:lnSpc>
              <a:spcAft>
                <a:spcPts val="0"/>
              </a:spcAft>
              <a:buNone/>
            </a:pPr>
            <a:r>
              <a:rPr lang="ru-RU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«Об </a:t>
            </a:r>
            <a:r>
              <a:rPr lang="ru-RU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основах охраны здоровья граждан </a:t>
            </a:r>
            <a:endParaRPr lang="ru-RU" b="1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20000"/>
              </a:lnSpc>
              <a:spcAft>
                <a:spcPts val="0"/>
              </a:spcAft>
              <a:buNone/>
            </a:pPr>
            <a:r>
              <a:rPr lang="ru-RU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Федерации»</a:t>
            </a: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endParaRPr lang="ru-RU" b="1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… ВИЧ-инфицированные </a:t>
            </a:r>
            <a:r>
              <a:rPr lang="ru-RU" dirty="0">
                <a:ea typeface="Times New Roman" panose="02020603050405020304" pitchFamily="18" charset="0"/>
                <a:cs typeface="Times New Roman" panose="02020603050405020304" pitchFamily="18" charset="0"/>
              </a:rPr>
              <a:t>лица имеют право на сохранение тайны диагноза, поэтому медицинские работники не имеют права информировать о наличии у того или иного человека ВИЧ-инфекции, кроме официальных запросов военкоматов и органов дознания (ст. </a:t>
            </a:r>
            <a:r>
              <a:rPr lang="ru-RU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13)</a:t>
            </a: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endParaRPr lang="ru-RU" b="1" dirty="0" smtClean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Уголовный кодекс Российской Федерации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… Заведомое </a:t>
            </a:r>
            <a:r>
              <a:rPr lang="ru-RU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поставление</a:t>
            </a:r>
            <a:r>
              <a:rPr lang="ru-RU" dirty="0">
                <a:ea typeface="Times New Roman" panose="02020603050405020304" pitchFamily="18" charset="0"/>
                <a:cs typeface="Times New Roman" panose="02020603050405020304" pitchFamily="18" charset="0"/>
              </a:rPr>
              <a:t> другого лица в опасность заражения ВИЧ-инфекцией наказывается ограничением свободы на срок до трех лет либо арестом на срок от трех до шести месяцев, либо лишением свободы на срок до одного </a:t>
            </a:r>
            <a:r>
              <a:rPr lang="ru-RU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года (ст. </a:t>
            </a:r>
            <a:r>
              <a:rPr lang="ru-RU" dirty="0">
                <a:ea typeface="Times New Roman" panose="02020603050405020304" pitchFamily="18" charset="0"/>
                <a:cs typeface="Times New Roman" panose="02020603050405020304" pitchFamily="18" charset="0"/>
              </a:rPr>
              <a:t>122 </a:t>
            </a:r>
            <a:r>
              <a:rPr lang="ru-RU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Объект 4" descr="C:\Users\MMorozova\Desktop\1472969760.pn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437113"/>
            <a:ext cx="2437656" cy="15121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50350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ClrTx/>
              <a:buNone/>
              <a:defRPr/>
            </a:pPr>
            <a:r>
              <a:rPr lang="ru-RU" b="1" kern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-</a:t>
            </a:r>
            <a:r>
              <a:rPr lang="ru-RU" kern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вирус</a:t>
            </a:r>
            <a:endParaRPr lang="ru-RU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Bef>
                <a:spcPts val="0"/>
              </a:spcBef>
              <a:buClrTx/>
              <a:buNone/>
              <a:defRPr/>
            </a:pPr>
            <a:r>
              <a:rPr lang="ru-RU" b="1" kern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-</a:t>
            </a:r>
            <a:r>
              <a:rPr lang="ru-RU" kern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иммунодефицита</a:t>
            </a:r>
            <a:endParaRPr lang="ru-RU" b="1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Bef>
                <a:spcPts val="0"/>
              </a:spcBef>
              <a:buClrTx/>
              <a:buNone/>
              <a:defRPr/>
            </a:pPr>
            <a:r>
              <a:rPr lang="ru-RU" b="1" kern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 - </a:t>
            </a:r>
            <a:r>
              <a:rPr lang="ru-RU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</a:t>
            </a:r>
          </a:p>
          <a:p>
            <a:pPr marL="0" lvl="0" indent="0">
              <a:spcBef>
                <a:spcPts val="0"/>
              </a:spcBef>
              <a:buClrTx/>
              <a:buNone/>
              <a:defRPr/>
            </a:pPr>
            <a:endParaRPr lang="ru-RU" b="1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Bef>
                <a:spcPts val="0"/>
              </a:spcBef>
              <a:buClrTx/>
              <a:buNone/>
              <a:defRPr/>
            </a:pPr>
            <a:r>
              <a:rPr lang="ru-RU" b="1" kern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- </a:t>
            </a:r>
            <a:r>
              <a:rPr lang="ru-RU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синдром</a:t>
            </a:r>
          </a:p>
          <a:p>
            <a:pPr marL="0" lvl="0" indent="0">
              <a:spcBef>
                <a:spcPts val="0"/>
              </a:spcBef>
              <a:buClrTx/>
              <a:buNone/>
              <a:defRPr/>
            </a:pPr>
            <a:r>
              <a:rPr lang="ru-RU" b="1" kern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 - </a:t>
            </a:r>
            <a:r>
              <a:rPr lang="ru-RU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приобретенного</a:t>
            </a:r>
          </a:p>
          <a:p>
            <a:pPr marL="0" lvl="0" indent="0">
              <a:spcBef>
                <a:spcPts val="0"/>
              </a:spcBef>
              <a:buClrTx/>
              <a:buNone/>
              <a:defRPr/>
            </a:pPr>
            <a:r>
              <a:rPr lang="ru-RU" b="1" kern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kern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kern="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иммуно</a:t>
            </a:r>
            <a:endParaRPr lang="ru-RU" kern="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Bef>
                <a:spcPts val="0"/>
              </a:spcBef>
              <a:buClrTx/>
              <a:buNone/>
              <a:defRPr/>
            </a:pPr>
            <a:r>
              <a:rPr lang="ru-RU" b="1" kern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 - </a:t>
            </a:r>
            <a:r>
              <a:rPr lang="ru-RU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дефицита</a:t>
            </a:r>
          </a:p>
          <a:p>
            <a:pPr marL="0" lvl="0" indent="0">
              <a:spcBef>
                <a:spcPts val="0"/>
              </a:spcBef>
              <a:buClrTx/>
              <a:buNone/>
              <a:defRPr/>
            </a:pPr>
            <a:endParaRPr lang="ru-RU" sz="1800" b="1" kern="0" dirty="0">
              <a:solidFill>
                <a:prstClr val="black"/>
              </a:solidFill>
              <a:latin typeface="Arial Black" panose="020B0A04020102020204" pitchFamily="34" charset="0"/>
            </a:endParaRPr>
          </a:p>
          <a:p>
            <a:endParaRPr lang="ru-RU" dirty="0"/>
          </a:p>
        </p:txBody>
      </p:sp>
      <p:pic>
        <p:nvPicPr>
          <p:cNvPr id="4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546" y="836712"/>
            <a:ext cx="3360374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62000" y="4077072"/>
            <a:ext cx="7698432" cy="2592288"/>
          </a:xfrm>
        </p:spPr>
        <p:txBody>
          <a:bodyPr>
            <a:normAutofit fontScale="90000"/>
          </a:bodyPr>
          <a:lstStyle/>
          <a:p>
            <a:r>
              <a:rPr lang="ru-RU" sz="2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ВИЧ-инфекция </a:t>
            </a:r>
            <a:r>
              <a:rPr lang="ru-RU" sz="2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вирусное заболевание, имеющее особенности течения и специфические способы передачи от человека к человеку.</a:t>
            </a:r>
            <a:br>
              <a:rPr lang="ru-RU" sz="2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5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500" b="1" kern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СПИД</a:t>
            </a:r>
            <a:r>
              <a:rPr lang="ru-RU" sz="25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 последняя стадия данного заболевания</a:t>
            </a:r>
            <a:br>
              <a:rPr lang="ru-RU" sz="2500" b="1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34286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548680"/>
            <a:ext cx="7478216" cy="11521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000" b="1" dirty="0">
                <a:solidFill>
                  <a:srgbClr val="C00000"/>
                </a:solidFill>
              </a:rPr>
              <a:t>Ваши права нарушаются, если работодатель:</a:t>
            </a:r>
          </a:p>
          <a:p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245161750"/>
              </p:ext>
            </p:extLst>
          </p:nvPr>
        </p:nvGraphicFramePr>
        <p:xfrm>
          <a:off x="827584" y="1700808"/>
          <a:ext cx="7128792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317486688"/>
              </p:ext>
            </p:extLst>
          </p:nvPr>
        </p:nvGraphicFramePr>
        <p:xfrm>
          <a:off x="827584" y="1700808"/>
          <a:ext cx="7128792" cy="40995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317486688"/>
              </p:ext>
            </p:extLst>
          </p:nvPr>
        </p:nvGraphicFramePr>
        <p:xfrm>
          <a:off x="821568" y="1683224"/>
          <a:ext cx="7128792" cy="40995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2872370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548680"/>
            <a:ext cx="7550224" cy="13681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002060"/>
                </a:solidFill>
              </a:rPr>
              <a:t>Вы можете чувствовать себя в безопасности, если в Вашей </a:t>
            </a:r>
            <a:r>
              <a:rPr lang="ru-RU" sz="2800" b="1" dirty="0" smtClean="0">
                <a:solidFill>
                  <a:srgbClr val="002060"/>
                </a:solidFill>
              </a:rPr>
              <a:t>организации:</a:t>
            </a:r>
          </a:p>
          <a:p>
            <a:pPr marL="0" indent="0">
              <a:buNone/>
            </a:pPr>
            <a:endParaRPr lang="ru-RU" sz="2800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112891120"/>
              </p:ext>
            </p:extLst>
          </p:nvPr>
        </p:nvGraphicFramePr>
        <p:xfrm>
          <a:off x="899592" y="1556792"/>
          <a:ext cx="7272808" cy="4496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958217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1207" y="4869160"/>
            <a:ext cx="7488832" cy="1303040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снизить риск </a:t>
            </a:r>
            <a:r>
              <a:rPr lang="ru-RU" sz="30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инфицирования ВИЧ?</a:t>
            </a:r>
            <a:endParaRPr lang="ru-RU" sz="30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620688"/>
            <a:ext cx="7622232" cy="20162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200" b="1" dirty="0" smtClean="0">
                <a:solidFill>
                  <a:srgbClr val="C00000"/>
                </a:solidFill>
              </a:rPr>
              <a:t>НЕОБХОДИМО: </a:t>
            </a:r>
          </a:p>
          <a:p>
            <a:r>
              <a:rPr lang="ru-RU" sz="2200" dirty="0" smtClean="0"/>
              <a:t>научиться </a:t>
            </a:r>
            <a:r>
              <a:rPr lang="ru-RU" sz="2200" dirty="0"/>
              <a:t>жить в обществе, где существует </a:t>
            </a:r>
            <a:r>
              <a:rPr lang="ru-RU" sz="2200" dirty="0" smtClean="0"/>
              <a:t>ВИЧ-инфекция</a:t>
            </a:r>
          </a:p>
          <a:p>
            <a:r>
              <a:rPr lang="ru-RU" sz="2200" dirty="0" smtClean="0"/>
              <a:t>знать</a:t>
            </a:r>
            <a:r>
              <a:rPr lang="ru-RU" sz="2200" dirty="0"/>
              <a:t>, как избежать заражения </a:t>
            </a:r>
            <a:r>
              <a:rPr lang="ru-RU" sz="2200" dirty="0" smtClean="0"/>
              <a:t>ВИЧ</a:t>
            </a:r>
          </a:p>
          <a:p>
            <a:r>
              <a:rPr lang="ru-RU" sz="2200" dirty="0" smtClean="0"/>
              <a:t>принимать </a:t>
            </a:r>
            <a:r>
              <a:rPr lang="ru-RU" sz="2200" dirty="0"/>
              <a:t>соответствующие меры </a:t>
            </a:r>
            <a:r>
              <a:rPr lang="ru-RU" sz="2200" dirty="0" smtClean="0"/>
              <a:t>профилактики</a:t>
            </a:r>
            <a:endParaRPr lang="ru-RU" sz="2200" dirty="0"/>
          </a:p>
          <a:p>
            <a:pPr algn="ctr"/>
            <a:endParaRPr lang="ru-RU" sz="2200" dirty="0"/>
          </a:p>
        </p:txBody>
      </p:sp>
      <p:pic>
        <p:nvPicPr>
          <p:cNvPr id="4" name="Рисунок 3" descr="C:\Users\MMorozova\Desktop\Новая папка\f65cca3a334cdf7d26611fcc2a7d4ee3_ce_662x662x198x0_cropped_800x80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515" y="3441211"/>
            <a:ext cx="1892066" cy="17948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MMorozova\Desktop\Новая папка\723183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492484"/>
            <a:ext cx="2461895" cy="1637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MMorozova\Desktop\Новая папка\image1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514746"/>
            <a:ext cx="2789555" cy="185293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MMorozova\Desktop\Новая папка\149641028211479772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005064"/>
            <a:ext cx="2304256" cy="15817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65660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Блок-схема: процесс 5"/>
          <p:cNvSpPr/>
          <p:nvPr/>
        </p:nvSpPr>
        <p:spPr>
          <a:xfrm>
            <a:off x="1946570" y="6272456"/>
            <a:ext cx="5250859" cy="532591"/>
          </a:xfrm>
          <a:prstGeom prst="flowChartProcess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725090" y="6220272"/>
            <a:ext cx="36176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www.aids-86.info</a:t>
            </a:r>
          </a:p>
        </p:txBody>
      </p:sp>
    </p:spTree>
    <p:extLst>
      <p:ext uri="{BB962C8B-B14F-4D97-AF65-F5344CB8AC3E}">
        <p14:creationId xmlns:p14="http://schemas.microsoft.com/office/powerpoint/2010/main" val="2203114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543800" cy="16002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+mn-lt"/>
              </a:rPr>
              <a:t>ПОЛЕЗНАЯ ИНФОРМАЦИЯ</a:t>
            </a:r>
            <a:endParaRPr lang="ru-RU" sz="3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11560" y="685800"/>
            <a:ext cx="7694240" cy="483143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000" b="1" dirty="0" smtClean="0"/>
          </a:p>
          <a:p>
            <a:pPr marL="0" indent="0">
              <a:buNone/>
            </a:pPr>
            <a:endParaRPr lang="ru-RU" sz="2000" b="1" dirty="0"/>
          </a:p>
          <a:p>
            <a:pPr marL="0" indent="0">
              <a:buNone/>
            </a:pPr>
            <a:endParaRPr lang="ru-RU" sz="2000" b="1" dirty="0" smtClean="0"/>
          </a:p>
          <a:p>
            <a:pPr marL="0" indent="0">
              <a:buNone/>
            </a:pPr>
            <a:endParaRPr lang="ru-RU" sz="2000" b="1" dirty="0"/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tx1"/>
                </a:solidFill>
              </a:rPr>
              <a:t>Сайт КУ «Центр СПИД» – 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tx1"/>
                </a:solidFill>
              </a:rPr>
              <a:t>раздел «Библиотека» – 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tx1"/>
                </a:solidFill>
              </a:rPr>
              <a:t>подраздел «Информационные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tx1"/>
                </a:solidFill>
              </a:rPr>
              <a:t>материалы» - 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tx1"/>
                </a:solidFill>
              </a:rPr>
              <a:t>папка «Для трудовых коллективов»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42992"/>
            <a:ext cx="3720951" cy="208823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885" y="908720"/>
            <a:ext cx="3488494" cy="24836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876217"/>
            <a:ext cx="3591815" cy="2473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567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827584" y="476672"/>
            <a:ext cx="3528392" cy="352839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endParaRPr lang="ru-RU" sz="4800" b="1" dirty="0" smtClean="0"/>
          </a:p>
          <a:p>
            <a:pPr marL="0" indent="0">
              <a:buNone/>
            </a:pPr>
            <a:endParaRPr lang="ru-RU" sz="4800" b="1" dirty="0"/>
          </a:p>
          <a:p>
            <a:pPr marL="0" indent="0" algn="ctr">
              <a:buNone/>
            </a:pPr>
            <a:endParaRPr lang="ru-RU" sz="7200" b="1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7200" b="1" dirty="0" smtClean="0">
                <a:solidFill>
                  <a:srgbClr val="002060"/>
                </a:solidFill>
              </a:rPr>
              <a:t>МИНИ-АНКЕТА </a:t>
            </a:r>
          </a:p>
          <a:p>
            <a:pPr marL="0" indent="0" algn="ctr">
              <a:buNone/>
            </a:pPr>
            <a:r>
              <a:rPr lang="ru-RU" sz="7200" b="1" dirty="0" smtClean="0">
                <a:solidFill>
                  <a:srgbClr val="002060"/>
                </a:solidFill>
              </a:rPr>
              <a:t>«Проверь свои знания о ВИЧ»</a:t>
            </a:r>
          </a:p>
          <a:p>
            <a:pPr marL="0" indent="0" algn="just">
              <a:buNone/>
            </a:pPr>
            <a:endParaRPr lang="ru-RU" sz="4800" b="1" dirty="0" smtClean="0"/>
          </a:p>
          <a:p>
            <a:pPr marL="0" indent="0" algn="just">
              <a:buNone/>
            </a:pPr>
            <a:r>
              <a:rPr lang="ru-RU" sz="4800" b="1" dirty="0" smtClean="0"/>
              <a:t>1. Может </a:t>
            </a:r>
            <a:r>
              <a:rPr lang="ru-RU" sz="4800" b="1" dirty="0"/>
              <a:t>ли здоровый на вид человек иметь ВИЧ?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4800" dirty="0"/>
              <a:t> Да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4800" dirty="0"/>
              <a:t> Нет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4800" dirty="0" smtClean="0"/>
              <a:t> Затрудняюсь </a:t>
            </a:r>
            <a:r>
              <a:rPr lang="ru-RU" sz="4800" dirty="0"/>
              <a:t>ответить</a:t>
            </a:r>
          </a:p>
          <a:p>
            <a:pPr marL="0" indent="0" algn="just">
              <a:buNone/>
            </a:pPr>
            <a:r>
              <a:rPr lang="ru-RU" sz="4800" b="1" dirty="0"/>
              <a:t> </a:t>
            </a:r>
          </a:p>
          <a:p>
            <a:pPr marL="0" indent="0" algn="just">
              <a:buNone/>
            </a:pPr>
            <a:r>
              <a:rPr lang="ru-RU" sz="4800" b="1" dirty="0"/>
              <a:t>2. Можно ли заразиться ВИЧ при незащищенных сексуальных контактах?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4800" dirty="0" smtClean="0"/>
              <a:t>Да</a:t>
            </a:r>
            <a:endParaRPr lang="ru-RU" sz="4800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4800" dirty="0" smtClean="0"/>
              <a:t>Нет</a:t>
            </a:r>
            <a:endParaRPr lang="ru-RU" sz="4800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4800" dirty="0" smtClean="0"/>
              <a:t>Затрудняюсь </a:t>
            </a:r>
            <a:r>
              <a:rPr lang="ru-RU" sz="4800" dirty="0"/>
              <a:t>ответить</a:t>
            </a:r>
          </a:p>
          <a:p>
            <a:pPr marL="0" indent="0" algn="just">
              <a:buNone/>
            </a:pPr>
            <a:r>
              <a:rPr lang="ru-RU" sz="4800" b="1" dirty="0"/>
              <a:t> </a:t>
            </a:r>
          </a:p>
          <a:p>
            <a:pPr marL="0" indent="0" algn="just">
              <a:buNone/>
            </a:pPr>
            <a:r>
              <a:rPr lang="ru-RU" sz="4800" b="1" dirty="0"/>
              <a:t>3. Снижается ли риск заражения ВИЧ при использовании презерватива?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4800" dirty="0"/>
              <a:t> Да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4800" dirty="0"/>
              <a:t> Нет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4800" dirty="0"/>
              <a:t> Затрудняюсь ответить</a:t>
            </a:r>
          </a:p>
          <a:p>
            <a:pPr marL="0" indent="0" algn="just">
              <a:buNone/>
            </a:pPr>
            <a:r>
              <a:rPr lang="ru-RU" sz="4800" b="1" dirty="0"/>
              <a:t> </a:t>
            </a:r>
          </a:p>
          <a:p>
            <a:pPr marL="0" indent="0" algn="just">
              <a:buNone/>
            </a:pPr>
            <a:r>
              <a:rPr lang="ru-RU" sz="4800" b="1" dirty="0"/>
              <a:t>4. Можно ли заразиться ВИЧ при рукопожатиях, приеме пищи?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4800" dirty="0"/>
              <a:t> Да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4800" dirty="0"/>
              <a:t> Нет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4800" dirty="0"/>
              <a:t> Затрудняюсь ответить</a:t>
            </a:r>
          </a:p>
          <a:p>
            <a:pPr algn="just"/>
            <a:endParaRPr lang="ru-RU" sz="4800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4716016" y="404664"/>
            <a:ext cx="3744416" cy="518457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200" dirty="0"/>
              <a:t> </a:t>
            </a:r>
          </a:p>
          <a:p>
            <a:pPr marL="0" indent="0" algn="just">
              <a:buNone/>
            </a:pPr>
            <a:endParaRPr lang="ru-RU" sz="1200" b="1" dirty="0" smtClean="0"/>
          </a:p>
          <a:p>
            <a:pPr marL="0" indent="0" algn="just">
              <a:buNone/>
            </a:pPr>
            <a:endParaRPr lang="ru-RU" sz="1200" b="1" dirty="0"/>
          </a:p>
          <a:p>
            <a:pPr marL="0" indent="0" algn="just">
              <a:buNone/>
            </a:pPr>
            <a:endParaRPr lang="ru-RU" sz="1200" b="1" dirty="0" smtClean="0"/>
          </a:p>
          <a:p>
            <a:pPr marL="0" indent="0" algn="just">
              <a:buNone/>
            </a:pPr>
            <a:r>
              <a:rPr lang="ru-RU" sz="1200" b="1" dirty="0" smtClean="0"/>
              <a:t>5</a:t>
            </a:r>
            <a:r>
              <a:rPr lang="ru-RU" sz="1200" b="1" dirty="0"/>
              <a:t>. В случае опасности заражения ВИЧ-инфекцией необходимо пройти неоднократное обследование на ВИЧ?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200" dirty="0"/>
              <a:t>Да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200" dirty="0"/>
              <a:t>Нет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200" dirty="0"/>
              <a:t>Затрудняюсь ответить</a:t>
            </a:r>
          </a:p>
          <a:p>
            <a:pPr marL="0" indent="0" algn="just">
              <a:buNone/>
            </a:pPr>
            <a:endParaRPr lang="ru-RU" sz="1200" b="1" dirty="0" smtClean="0"/>
          </a:p>
          <a:p>
            <a:pPr marL="0" indent="0" algn="just">
              <a:buNone/>
            </a:pPr>
            <a:r>
              <a:rPr lang="ru-RU" sz="1200" b="1" dirty="0" smtClean="0"/>
              <a:t>6</a:t>
            </a:r>
            <a:r>
              <a:rPr lang="ru-RU" sz="1200" b="1" dirty="0"/>
              <a:t>. Есть ли у работодателя по закону право отказать в приеме на </a:t>
            </a:r>
            <a:r>
              <a:rPr lang="ru-RU" sz="1200" b="1" dirty="0" smtClean="0"/>
              <a:t>работе или </a:t>
            </a:r>
            <a:r>
              <a:rPr lang="ru-RU" sz="1200" b="1" dirty="0"/>
              <a:t>право уволить сотрудника на основании наличия ВИЧ-инфекции?</a:t>
            </a:r>
            <a:r>
              <a:rPr lang="ru-RU" sz="1200" b="1" i="1" dirty="0"/>
              <a:t> </a:t>
            </a:r>
            <a:r>
              <a:rPr lang="ru-RU" sz="1200" b="1" dirty="0"/>
              <a:t>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200" dirty="0"/>
              <a:t> Да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200" dirty="0"/>
              <a:t> Нет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200" dirty="0" smtClean="0"/>
              <a:t> Затрудняюсь </a:t>
            </a:r>
            <a:r>
              <a:rPr lang="ru-RU" sz="1200" dirty="0"/>
              <a:t>ответить</a:t>
            </a:r>
          </a:p>
          <a:p>
            <a:pPr marL="0" indent="0" algn="just">
              <a:buNone/>
            </a:pPr>
            <a:r>
              <a:rPr lang="ru-RU" sz="1200" b="1" i="1" dirty="0"/>
              <a:t> </a:t>
            </a:r>
            <a:endParaRPr lang="ru-RU" sz="1200" dirty="0"/>
          </a:p>
          <a:p>
            <a:pPr marL="0" indent="0" algn="just">
              <a:buNone/>
            </a:pPr>
            <a:r>
              <a:rPr lang="ru-RU" sz="1200" b="1" dirty="0"/>
              <a:t>7. Если у одного из сотрудников ВИЧ/СПИД, имеют ли коллеги право по закону знать об этом в целях собственной безопасности?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200" dirty="0" smtClean="0"/>
              <a:t> Да</a:t>
            </a:r>
            <a:endParaRPr lang="ru-RU" sz="1200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200" dirty="0"/>
              <a:t> Нет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200" dirty="0"/>
              <a:t> Затрудняюсь ответить</a:t>
            </a:r>
          </a:p>
          <a:p>
            <a:pPr marL="0" indent="0" algn="just">
              <a:buNone/>
            </a:pPr>
            <a:r>
              <a:rPr lang="ru-RU" sz="1200" b="1" i="1" dirty="0"/>
              <a:t> </a:t>
            </a:r>
            <a:endParaRPr lang="ru-RU" sz="1200" dirty="0"/>
          </a:p>
          <a:p>
            <a:pPr marL="0" indent="0" algn="just">
              <a:buNone/>
            </a:pPr>
            <a:r>
              <a:rPr lang="ru-RU" sz="1200" b="1" dirty="0"/>
              <a:t>8. Каждый может при желании пройти обследование на ВИЧ?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200" dirty="0"/>
              <a:t> Да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200" dirty="0"/>
              <a:t> Нет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1200" dirty="0" smtClean="0"/>
              <a:t> Затрудняюсь </a:t>
            </a:r>
            <a:r>
              <a:rPr lang="ru-RU" sz="1200" dirty="0"/>
              <a:t>ответить</a:t>
            </a:r>
          </a:p>
          <a:p>
            <a:pPr marL="0" indent="0" algn="just">
              <a:buNone/>
            </a:pPr>
            <a:r>
              <a:rPr lang="ru-RU" sz="1200" b="1" i="1" dirty="0"/>
              <a:t>  </a:t>
            </a:r>
            <a:endParaRPr lang="ru-RU" sz="1200" dirty="0"/>
          </a:p>
          <a:p>
            <a:pPr algn="just"/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6548165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5445224"/>
            <a:ext cx="7488832" cy="1412776"/>
          </a:xfrm>
        </p:spPr>
        <p:txBody>
          <a:bodyPr>
            <a:normAutofit/>
          </a:bodyPr>
          <a:lstStyle/>
          <a:p>
            <a:pPr algn="ctr"/>
            <a:r>
              <a:rPr lang="ru-RU" sz="3100" b="1" dirty="0">
                <a:solidFill>
                  <a:srgbClr val="002060"/>
                </a:solidFill>
                <a:latin typeface="+mn-lt"/>
              </a:rPr>
              <a:t>Номера ответов для самопроверки</a:t>
            </a:r>
            <a:r>
              <a:rPr lang="ru-RU" b="1" dirty="0">
                <a:solidFill>
                  <a:srgbClr val="002060"/>
                </a:solidFill>
              </a:rPr>
              <a:t/>
            </a:r>
            <a:br>
              <a:rPr lang="ru-RU" b="1" dirty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1165872"/>
              </p:ext>
            </p:extLst>
          </p:nvPr>
        </p:nvGraphicFramePr>
        <p:xfrm>
          <a:off x="879330" y="4365104"/>
          <a:ext cx="7416303" cy="949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7631">
                  <a:extLst>
                    <a:ext uri="{9D8B030D-6E8A-4147-A177-3AD203B41FA5}">
                      <a16:colId xmlns:a16="http://schemas.microsoft.com/office/drawing/2014/main" val="127613586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137776369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734263255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991606093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152773667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129662388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1122870955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117285578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5040669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tx1"/>
                          </a:solidFill>
                        </a:rPr>
                        <a:t>№ вопроса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04832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Правильный ответ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482435"/>
                  </a:ext>
                </a:extLst>
              </a:tr>
            </a:tbl>
          </a:graphicData>
        </a:graphic>
      </p:graphicFrame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110" y="619567"/>
            <a:ext cx="6696744" cy="3197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8981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5085184"/>
            <a:ext cx="7128792" cy="864096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+mn-lt"/>
              </a:rPr>
              <a:t>Благодарим за внимание!</a:t>
            </a:r>
            <a:endParaRPr lang="ru-RU" sz="4000" dirty="0"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9314" y="548680"/>
            <a:ext cx="7056784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931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5375986"/>
            <a:ext cx="7543800" cy="79621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32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ru-RU" sz="3200" b="1" dirty="0">
                <a:solidFill>
                  <a:srgbClr val="C00000"/>
                </a:solidFill>
                <a:latin typeface="+mn-lt"/>
              </a:rPr>
            </a:br>
            <a:r>
              <a:rPr lang="ru-RU" sz="3200" b="1" dirty="0" smtClean="0">
                <a:solidFill>
                  <a:srgbClr val="C00000"/>
                </a:solidFill>
                <a:latin typeface="+mn-lt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3100" b="1" dirty="0" smtClean="0">
                <a:solidFill>
                  <a:srgbClr val="C00000"/>
                </a:solidFill>
                <a:latin typeface="+mn-lt"/>
              </a:rPr>
              <a:t>Особенности заболевания </a:t>
            </a:r>
            <a:r>
              <a:rPr lang="ru-RU" sz="3100" b="1" dirty="0" smtClean="0">
                <a:solidFill>
                  <a:schemeClr val="tx1"/>
                </a:solidFill>
                <a:latin typeface="+mn-lt"/>
              </a:rPr>
              <a:t/>
            </a:r>
            <a:br>
              <a:rPr lang="ru-RU" sz="3100" b="1" dirty="0" smtClean="0">
                <a:solidFill>
                  <a:schemeClr val="tx1"/>
                </a:solidFill>
                <a:latin typeface="+mn-lt"/>
              </a:rPr>
            </a:br>
            <a:r>
              <a:rPr lang="ru-RU" sz="3100" b="1" dirty="0" smtClean="0">
                <a:solidFill>
                  <a:srgbClr val="C00000"/>
                </a:solidFill>
                <a:latin typeface="+mn-lt"/>
              </a:rPr>
              <a:t>ВИЧ-инфекция</a:t>
            </a:r>
            <a:endParaRPr lang="ru-RU" sz="31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Блок-схема: перфолента 4"/>
          <p:cNvSpPr/>
          <p:nvPr/>
        </p:nvSpPr>
        <p:spPr>
          <a:xfrm>
            <a:off x="762000" y="616579"/>
            <a:ext cx="3377951" cy="1368152"/>
          </a:xfrm>
          <a:prstGeom prst="flowChartPunchedTap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Попадая в организм человека, остается там навсегда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1" name="Блок-схема: перфолента 10"/>
          <p:cNvSpPr/>
          <p:nvPr/>
        </p:nvSpPr>
        <p:spPr>
          <a:xfrm>
            <a:off x="827584" y="2131518"/>
            <a:ext cx="3168352" cy="1452744"/>
          </a:xfrm>
          <a:prstGeom prst="flowChartPunchedTap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Может не проявляться в течении многих лет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2" name="Блок-схема: перфолента 11"/>
          <p:cNvSpPr/>
          <p:nvPr/>
        </p:nvSpPr>
        <p:spPr>
          <a:xfrm>
            <a:off x="827584" y="3731049"/>
            <a:ext cx="3312367" cy="1380736"/>
          </a:xfrm>
          <a:prstGeom prst="flowChartPunchedTap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Является неизлечимым, хроническим заболеванием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3" name="Блок-схема: перфолента 12"/>
          <p:cNvSpPr/>
          <p:nvPr/>
        </p:nvSpPr>
        <p:spPr>
          <a:xfrm>
            <a:off x="4932040" y="510928"/>
            <a:ext cx="3456384" cy="1584176"/>
          </a:xfrm>
          <a:prstGeom prst="flowChartPunchedTap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При несвоевременном начале лечения развиваются сопутствующие заболевания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4" name="Блок-схема: перфолента 13"/>
          <p:cNvSpPr/>
          <p:nvPr/>
        </p:nvSpPr>
        <p:spPr>
          <a:xfrm>
            <a:off x="5004048" y="2095104"/>
            <a:ext cx="3267808" cy="1343804"/>
          </a:xfrm>
          <a:prstGeom prst="flowChartPunchedTap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При своевременном начале лечения хорошо поддается контролю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5" name="Блок-схема: перфолента 14"/>
          <p:cNvSpPr/>
          <p:nvPr/>
        </p:nvSpPr>
        <p:spPr>
          <a:xfrm>
            <a:off x="5004048" y="3356992"/>
            <a:ext cx="3456384" cy="1872208"/>
          </a:xfrm>
          <a:prstGeom prst="flowChartPunchedTap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Значимые для передачи вируса жидкости организма человека: </a:t>
            </a:r>
            <a:r>
              <a:rPr lang="ru-RU" dirty="0" smtClean="0">
                <a:solidFill>
                  <a:schemeClr val="tx1"/>
                </a:solidFill>
              </a:rPr>
              <a:t>кровь, сперма, вагинальный секрет и грудное молоко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208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593468"/>
            <a:ext cx="7478216" cy="5312860"/>
          </a:xfrm>
        </p:spPr>
        <p:txBody>
          <a:bodyPr>
            <a:normAutofit fontScale="55000" lnSpcReduction="20000"/>
          </a:bodyPr>
          <a:lstStyle/>
          <a:p>
            <a:pPr marL="0" lvl="0" indent="0">
              <a:buNone/>
            </a:pPr>
            <a:endParaRPr lang="ru-RU" sz="3200" dirty="0" smtClean="0">
              <a:solidFill>
                <a:srgbClr val="7030A0"/>
              </a:solidFill>
            </a:endParaRPr>
          </a:p>
          <a:p>
            <a:pPr marL="0" lvl="0" indent="0">
              <a:buNone/>
            </a:pPr>
            <a:r>
              <a:rPr lang="ru-RU" sz="3400" dirty="0" smtClean="0">
                <a:solidFill>
                  <a:schemeClr val="tx1"/>
                </a:solidFill>
              </a:rPr>
              <a:t>Ханты-Мансийский </a:t>
            </a:r>
          </a:p>
          <a:p>
            <a:pPr marL="0" lvl="0" indent="0">
              <a:buNone/>
            </a:pPr>
            <a:r>
              <a:rPr lang="ru-RU" sz="3400" dirty="0" smtClean="0">
                <a:solidFill>
                  <a:schemeClr val="tx1"/>
                </a:solidFill>
              </a:rPr>
              <a:t>автономный округ </a:t>
            </a:r>
            <a:r>
              <a:rPr lang="ru-RU" sz="3400" dirty="0">
                <a:solidFill>
                  <a:schemeClr val="tx1"/>
                </a:solidFill>
              </a:rPr>
              <a:t>– Югра </a:t>
            </a:r>
            <a:endParaRPr lang="ru-RU" sz="3400" dirty="0" smtClean="0">
              <a:solidFill>
                <a:schemeClr val="tx1"/>
              </a:solidFill>
            </a:endParaRPr>
          </a:p>
          <a:p>
            <a:pPr marL="0" lvl="0" indent="0">
              <a:buNone/>
            </a:pPr>
            <a:r>
              <a:rPr lang="ru-RU" sz="3400" dirty="0" smtClean="0">
                <a:solidFill>
                  <a:schemeClr val="tx1"/>
                </a:solidFill>
                <a:ea typeface="Calibri"/>
              </a:rPr>
              <a:t>входит </a:t>
            </a:r>
            <a:r>
              <a:rPr lang="ru-RU" sz="3400" dirty="0">
                <a:solidFill>
                  <a:schemeClr val="tx1"/>
                </a:solidFill>
                <a:ea typeface="Calibri"/>
              </a:rPr>
              <a:t>в число </a:t>
            </a:r>
            <a:r>
              <a:rPr lang="ru-RU" sz="3400" dirty="0" smtClean="0">
                <a:solidFill>
                  <a:schemeClr val="tx1"/>
                </a:solidFill>
                <a:ea typeface="Calibri"/>
              </a:rPr>
              <a:t>неблагополучных субъектов  </a:t>
            </a:r>
          </a:p>
          <a:p>
            <a:pPr marL="0" lvl="0" indent="0">
              <a:buNone/>
            </a:pPr>
            <a:r>
              <a:rPr lang="ru-RU" sz="3400" dirty="0" smtClean="0">
                <a:solidFill>
                  <a:schemeClr val="tx1"/>
                </a:solidFill>
                <a:ea typeface="Calibri"/>
              </a:rPr>
              <a:t>Российской Федерации по </a:t>
            </a:r>
            <a:r>
              <a:rPr lang="ru-RU" sz="3400" dirty="0">
                <a:solidFill>
                  <a:schemeClr val="tx1"/>
                </a:solidFill>
                <a:ea typeface="Calibri"/>
              </a:rPr>
              <a:t>уровню </a:t>
            </a:r>
            <a:endParaRPr lang="ru-RU" sz="3400" dirty="0" smtClean="0">
              <a:solidFill>
                <a:schemeClr val="tx1"/>
              </a:solidFill>
              <a:ea typeface="Calibri"/>
            </a:endParaRPr>
          </a:p>
          <a:p>
            <a:pPr marL="0" lvl="0" indent="0">
              <a:buNone/>
            </a:pPr>
            <a:r>
              <a:rPr lang="ru-RU" sz="3400" dirty="0" smtClean="0">
                <a:solidFill>
                  <a:schemeClr val="tx1"/>
                </a:solidFill>
                <a:ea typeface="Calibri"/>
              </a:rPr>
              <a:t>заболеваемости ВИЧ-инфекцией</a:t>
            </a:r>
            <a:r>
              <a:rPr lang="ru-RU" sz="3400" dirty="0">
                <a:solidFill>
                  <a:schemeClr val="tx1"/>
                </a:solidFill>
              </a:rPr>
              <a:t>.</a:t>
            </a:r>
            <a:endParaRPr lang="ru-RU" sz="3400" b="1" dirty="0" smtClean="0">
              <a:solidFill>
                <a:schemeClr val="tx1"/>
              </a:solidFill>
            </a:endParaRPr>
          </a:p>
          <a:p>
            <a:pPr marL="0" lvl="0" indent="0">
              <a:buNone/>
            </a:pPr>
            <a:endParaRPr lang="ru-RU" sz="3400" b="1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ru-RU" sz="3400" b="1" dirty="0" smtClean="0">
                <a:solidFill>
                  <a:prstClr val="black"/>
                </a:solidFill>
              </a:rPr>
              <a:t>В автономном округе выявлено </a:t>
            </a:r>
          </a:p>
          <a:p>
            <a:pPr marL="0" lvl="0" indent="0">
              <a:buNone/>
            </a:pPr>
            <a:r>
              <a:rPr lang="ru-RU" sz="3400" b="1" dirty="0">
                <a:solidFill>
                  <a:srgbClr val="C00000"/>
                </a:solidFill>
              </a:rPr>
              <a:t>б</a:t>
            </a:r>
            <a:r>
              <a:rPr lang="ru-RU" sz="3400" b="1" dirty="0" smtClean="0">
                <a:solidFill>
                  <a:srgbClr val="C00000"/>
                </a:solidFill>
              </a:rPr>
              <a:t>олее 28 000 людей</a:t>
            </a:r>
            <a:r>
              <a:rPr lang="ru-RU" sz="3400" b="1" dirty="0" smtClean="0">
                <a:solidFill>
                  <a:schemeClr val="tx1"/>
                </a:solidFill>
              </a:rPr>
              <a:t>*</a:t>
            </a:r>
            <a:r>
              <a:rPr lang="ru-RU" sz="3400" b="1" dirty="0" smtClean="0">
                <a:solidFill>
                  <a:srgbClr val="C00000"/>
                </a:solidFill>
              </a:rPr>
              <a:t> </a:t>
            </a:r>
          </a:p>
          <a:p>
            <a:pPr marL="0" lvl="0" indent="0">
              <a:buNone/>
            </a:pPr>
            <a:r>
              <a:rPr lang="ru-RU" sz="3400" b="1" dirty="0" smtClean="0">
                <a:solidFill>
                  <a:prstClr val="black"/>
                </a:solidFill>
              </a:rPr>
              <a:t>с заболеванием ВИЧ-инфекция</a:t>
            </a:r>
          </a:p>
          <a:p>
            <a:pPr marL="0" lvl="0" indent="0">
              <a:buNone/>
            </a:pPr>
            <a:endParaRPr lang="ru-RU" sz="3400" b="1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ru-RU" sz="3400" b="1" dirty="0" smtClean="0">
                <a:solidFill>
                  <a:prstClr val="black"/>
                </a:solidFill>
              </a:rPr>
              <a:t>Число людей</a:t>
            </a:r>
            <a:r>
              <a:rPr lang="ru-RU" sz="3400" b="1" dirty="0">
                <a:solidFill>
                  <a:prstClr val="black"/>
                </a:solidFill>
              </a:rPr>
              <a:t>, живущих с </a:t>
            </a:r>
            <a:r>
              <a:rPr lang="ru-RU" sz="3400" b="1" dirty="0" smtClean="0">
                <a:solidFill>
                  <a:prstClr val="black"/>
                </a:solidFill>
              </a:rPr>
              <a:t>ВИЧ</a:t>
            </a:r>
          </a:p>
          <a:p>
            <a:pPr marL="0" lvl="0" indent="0">
              <a:buNone/>
            </a:pPr>
            <a:r>
              <a:rPr lang="ru-RU" sz="3400" b="1" dirty="0" smtClean="0">
                <a:solidFill>
                  <a:prstClr val="black"/>
                </a:solidFill>
              </a:rPr>
              <a:t>в Югре</a:t>
            </a:r>
            <a:r>
              <a:rPr lang="ru-RU" sz="3400" b="1" dirty="0">
                <a:solidFill>
                  <a:prstClr val="black"/>
                </a:solidFill>
              </a:rPr>
              <a:t> </a:t>
            </a:r>
            <a:r>
              <a:rPr lang="ru-RU" sz="3400" b="1" dirty="0" smtClean="0">
                <a:solidFill>
                  <a:srgbClr val="C00000"/>
                </a:solidFill>
              </a:rPr>
              <a:t>около </a:t>
            </a:r>
            <a:r>
              <a:rPr lang="ru-RU" sz="3400" b="1" dirty="0">
                <a:solidFill>
                  <a:srgbClr val="C00000"/>
                </a:solidFill>
              </a:rPr>
              <a:t>18 </a:t>
            </a:r>
            <a:r>
              <a:rPr lang="ru-RU" sz="3400" b="1" dirty="0" smtClean="0">
                <a:solidFill>
                  <a:srgbClr val="C00000"/>
                </a:solidFill>
              </a:rPr>
              <a:t>000</a:t>
            </a:r>
            <a:r>
              <a:rPr lang="ru-RU" sz="3400" b="1" dirty="0" smtClean="0">
                <a:solidFill>
                  <a:schemeClr val="tx1"/>
                </a:solidFill>
              </a:rPr>
              <a:t>*</a:t>
            </a:r>
            <a:endParaRPr lang="ru-RU" sz="3400" b="1" dirty="0">
              <a:solidFill>
                <a:schemeClr val="tx1"/>
              </a:solidFill>
            </a:endParaRPr>
          </a:p>
          <a:p>
            <a:pPr marL="0" lvl="0" indent="0">
              <a:buNone/>
            </a:pPr>
            <a:endParaRPr lang="ru-RU" sz="3400" b="1" dirty="0">
              <a:solidFill>
                <a:srgbClr val="C00000"/>
              </a:solidFill>
            </a:endParaRPr>
          </a:p>
          <a:p>
            <a:pPr marL="0" lvl="0" indent="0">
              <a:buNone/>
            </a:pPr>
            <a:endParaRPr lang="ru-RU" sz="3400" b="1" dirty="0" smtClean="0">
              <a:solidFill>
                <a:srgbClr val="C00000"/>
              </a:solidFill>
            </a:endParaRPr>
          </a:p>
          <a:p>
            <a:pPr marL="0" lvl="0" indent="0">
              <a:buNone/>
            </a:pPr>
            <a:r>
              <a:rPr lang="ru-RU" sz="3400" b="1" dirty="0" smtClean="0">
                <a:solidFill>
                  <a:srgbClr val="C00000"/>
                </a:solidFill>
              </a:rPr>
              <a:t>Каждый </a:t>
            </a:r>
            <a:r>
              <a:rPr lang="ru-RU" sz="3400" b="1" dirty="0">
                <a:solidFill>
                  <a:srgbClr val="C00000"/>
                </a:solidFill>
              </a:rPr>
              <a:t>91 житель </a:t>
            </a:r>
            <a:r>
              <a:rPr lang="ru-RU" sz="3400" b="1" dirty="0" smtClean="0">
                <a:solidFill>
                  <a:srgbClr val="C00000"/>
                </a:solidFill>
              </a:rPr>
              <a:t> </a:t>
            </a:r>
            <a:r>
              <a:rPr lang="ru-RU" sz="3400" b="1" dirty="0" smtClean="0">
                <a:solidFill>
                  <a:schemeClr val="tx1"/>
                </a:solidFill>
              </a:rPr>
              <a:t>автономного округа</a:t>
            </a:r>
          </a:p>
          <a:p>
            <a:pPr marL="0" lvl="0" indent="0">
              <a:buNone/>
            </a:pPr>
            <a:r>
              <a:rPr lang="ru-RU" sz="3400" b="1" dirty="0" smtClean="0">
                <a:solidFill>
                  <a:schemeClr val="tx1"/>
                </a:solidFill>
              </a:rPr>
              <a:t>– ВИЧ-инфицирован*</a:t>
            </a:r>
            <a:endParaRPr lang="ru-RU" sz="3400" b="1" dirty="0">
              <a:solidFill>
                <a:schemeClr val="tx1"/>
              </a:solidFill>
            </a:endParaRPr>
          </a:p>
          <a:p>
            <a:endParaRPr lang="ru-RU" sz="4000" dirty="0"/>
          </a:p>
        </p:txBody>
      </p:sp>
      <p:pic>
        <p:nvPicPr>
          <p:cNvPr id="1026" name="Picture 2" descr="C:\Мои документы\МОРОЗОВА\Конкурсы\Всероссийский конкурс, 2017\Все к конкурсу\Стенды\Стенды-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9422" y="692696"/>
            <a:ext cx="2736304" cy="5445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6" y="6237312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*Анализ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эпидемиологической ситуации по ВИЧ-инфекции в Ханты-Мансийском автономном округе – Югре по итогам </a:t>
            </a:r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 мес. 2020 </a:t>
            </a:r>
            <a:r>
              <a:rPr lang="ru-RU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года</a:t>
            </a:r>
            <a:endParaRPr lang="hu-H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626285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4797152"/>
            <a:ext cx="7478216" cy="115212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+mn-lt"/>
              </a:rPr>
              <a:t>Заболеваемость населения ВИЧ-инфекцией  </a:t>
            </a:r>
            <a:br>
              <a:rPr lang="ru-RU" sz="2800" b="1" dirty="0">
                <a:solidFill>
                  <a:srgbClr val="002060"/>
                </a:solidFill>
                <a:latin typeface="+mn-lt"/>
              </a:rPr>
            </a:br>
            <a:r>
              <a:rPr lang="ru-RU" sz="2000" b="1" dirty="0">
                <a:solidFill>
                  <a:srgbClr val="002060"/>
                </a:solidFill>
                <a:latin typeface="+mn-lt"/>
              </a:rPr>
              <a:t>(на 100 тыс. населения) </a:t>
            </a:r>
            <a:r>
              <a:rPr lang="ru-RU" sz="2000" b="1" dirty="0" smtClean="0">
                <a:solidFill>
                  <a:srgbClr val="002060"/>
                </a:solidFill>
                <a:latin typeface="+mn-lt"/>
              </a:rPr>
              <a:t>в ХМАО – Югре </a:t>
            </a:r>
            <a:r>
              <a:rPr lang="ru-RU" sz="2800" b="1" dirty="0" smtClean="0">
                <a:solidFill>
                  <a:srgbClr val="002060"/>
                </a:solidFill>
                <a:latin typeface="+mn-lt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+mn-lt"/>
              </a:rPr>
            </a:br>
            <a:r>
              <a:rPr lang="ru-RU" sz="2000" b="1" dirty="0" smtClean="0">
                <a:solidFill>
                  <a:srgbClr val="002060"/>
                </a:solidFill>
                <a:latin typeface="+mn-lt"/>
              </a:rPr>
              <a:t>за период 2009-2019 годы</a:t>
            </a:r>
            <a:endParaRPr lang="ru-RU" sz="2000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5576" y="548680"/>
            <a:ext cx="7622232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875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7908" y="5013176"/>
            <a:ext cx="7776864" cy="115212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Возрастная </a:t>
            </a:r>
            <a:r>
              <a:rPr lang="ru-RU" sz="2800" b="1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структура </a:t>
            </a:r>
            <a:r>
              <a:rPr lang="ru-RU" sz="2800" b="1" dirty="0" smtClean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ВИЧ-инфицированных</a:t>
            </a:r>
            <a:r>
              <a:rPr lang="ru-RU" sz="2600" b="1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/>
            </a:r>
            <a:br>
              <a:rPr lang="ru-RU" sz="2600" b="1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</a:br>
            <a:r>
              <a:rPr lang="ru-RU" sz="2000" b="1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(в </a:t>
            </a:r>
            <a:r>
              <a:rPr lang="ru-RU" sz="2000" b="1" dirty="0" smtClean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% </a:t>
            </a:r>
            <a:r>
              <a:rPr lang="ru-RU" sz="2000" b="1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от общего числа ВИЧ-инфицированных</a:t>
            </a:r>
            <a:r>
              <a:rPr lang="ru-RU" sz="2000" b="1" dirty="0" smtClean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) </a:t>
            </a:r>
            <a:r>
              <a:rPr lang="en-US" sz="2000" b="1" dirty="0" smtClean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/>
            </a:r>
            <a:br>
              <a:rPr lang="en-US" sz="2000" b="1" dirty="0" smtClean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за период 2009-2019 годы</a:t>
            </a:r>
            <a:endParaRPr lang="ru-RU" sz="20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404664"/>
            <a:ext cx="8208912" cy="648072"/>
          </a:xfrm>
          <a:ln>
            <a:noFill/>
          </a:ln>
        </p:spPr>
        <p:txBody>
          <a:bodyPr>
            <a:normAutofit lnSpcReduction="10000"/>
          </a:bodyPr>
          <a:lstStyle/>
          <a:p>
            <a:pPr marL="0" indent="0" algn="r">
              <a:buNone/>
            </a:pPr>
            <a:r>
              <a:rPr lang="ru-RU" altLang="ru-RU" sz="1800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С развитием эпидемии происходит «старение» контингентов, </a:t>
            </a:r>
          </a:p>
          <a:p>
            <a:pPr marL="0" indent="0" algn="r">
              <a:buNone/>
            </a:pPr>
            <a:r>
              <a:rPr lang="ru-RU" altLang="ru-RU" sz="1800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вовлеченных в эпидемиологический процесс</a:t>
            </a:r>
            <a:r>
              <a:rPr lang="ru-RU" altLang="ru-RU" sz="1600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                                                                                                                              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546" y="1232756"/>
            <a:ext cx="7558508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115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869160"/>
            <a:ext cx="7406208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ru-RU" sz="2800" b="1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Половая структура </a:t>
            </a:r>
            <a:r>
              <a:rPr lang="ru-RU" altLang="ru-RU" sz="2800" b="1" dirty="0" smtClean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ВИЧ-инфицированных </a:t>
            </a:r>
            <a:r>
              <a:rPr lang="ru-RU" altLang="ru-RU" sz="2800" b="1" dirty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(в </a:t>
            </a:r>
            <a:r>
              <a:rPr lang="ru-RU" altLang="ru-RU" sz="2800" b="1" dirty="0" smtClean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%)                                    </a:t>
            </a:r>
            <a:r>
              <a:rPr lang="ru-RU" altLang="ru-RU" sz="2200" b="1" dirty="0" smtClean="0">
                <a:solidFill>
                  <a:srgbClr val="002060"/>
                </a:solidFill>
                <a:latin typeface="+mn-lt"/>
                <a:cs typeface="Calibri" panose="020F0502020204030204" pitchFamily="34" charset="0"/>
              </a:rPr>
              <a:t>за период 2009-2019 годы</a:t>
            </a:r>
            <a:endParaRPr lang="ru-RU" sz="2200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5948" y="685800"/>
            <a:ext cx="7449852" cy="418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528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5229200"/>
            <a:ext cx="7488832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 передачи ВИЧ-инфекции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Содержимое 7" descr="шприц-иконы-65097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flipH="1">
            <a:off x="723339" y="836713"/>
            <a:ext cx="1813651" cy="172819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95564" y="2725007"/>
            <a:ext cx="216024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кровь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инъекционные               наркотики;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переливание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крови;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татуировки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пирсинг</a:t>
            </a:r>
          </a:p>
        </p:txBody>
      </p:sp>
      <p:pic>
        <p:nvPicPr>
          <p:cNvPr id="6" name="Содержимое 3" descr="gend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91880" y="548680"/>
            <a:ext cx="2061028" cy="201622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235944" y="2718791"/>
            <a:ext cx="201622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незащищенных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половых контактах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использования презерватива) </a:t>
            </a:r>
            <a:endParaRPr lang="ru-RU" sz="2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Содержимое 4" descr="motherhoo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99274" y="692697"/>
            <a:ext cx="1713086" cy="169811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156176" y="2564904"/>
            <a:ext cx="223224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матери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 (вертикальный) </a:t>
            </a:r>
          </a:p>
          <a:p>
            <a:endParaRPr lang="ru-RU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беременности;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родов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кормления грудью</a:t>
            </a:r>
          </a:p>
        </p:txBody>
      </p:sp>
    </p:spTree>
    <p:extLst>
      <p:ext uri="{BB962C8B-B14F-4D97-AF65-F5344CB8AC3E}">
        <p14:creationId xmlns:p14="http://schemas.microsoft.com/office/powerpoint/2010/main" val="16346978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5157192"/>
            <a:ext cx="7401580" cy="864096"/>
          </a:xfrm>
        </p:spPr>
        <p:txBody>
          <a:bodyPr/>
          <a:lstStyle/>
          <a:p>
            <a:pPr algn="ctr"/>
            <a:r>
              <a:rPr lang="ru-RU" altLang="ru-RU" sz="2500" b="1" dirty="0">
                <a:solidFill>
                  <a:srgbClr val="002060"/>
                </a:solidFill>
                <a:latin typeface="Times New Roman"/>
                <a:cs typeface="Calibri" panose="020F0502020204030204" pitchFamily="34" charset="0"/>
              </a:rPr>
              <a:t>Структура путей передачи ВИЧ-инфекции (в %) </a:t>
            </a:r>
            <a:r>
              <a:rPr lang="ru-RU" altLang="ru-RU" sz="2000" b="1" dirty="0">
                <a:solidFill>
                  <a:srgbClr val="002060"/>
                </a:solidFill>
                <a:latin typeface="Times New Roman"/>
                <a:cs typeface="Calibri" panose="020F0502020204030204" pitchFamily="34" charset="0"/>
              </a:rPr>
              <a:t>за период 2009-2019 годы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7584" y="548680"/>
            <a:ext cx="7488832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6565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1534</TotalTime>
  <Words>1346</Words>
  <Application>Microsoft Office PowerPoint</Application>
  <PresentationFormat>Экран (4:3)</PresentationFormat>
  <Paragraphs>242</Paragraphs>
  <Slides>27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5" baseType="lpstr">
      <vt:lpstr>Arial</vt:lpstr>
      <vt:lpstr>Arial Black</vt:lpstr>
      <vt:lpstr>Calibri</vt:lpstr>
      <vt:lpstr>Impact</vt:lpstr>
      <vt:lpstr>Times New Roman</vt:lpstr>
      <vt:lpstr>Verdana</vt:lpstr>
      <vt:lpstr>Wingdings</vt:lpstr>
      <vt:lpstr>NewsPrint</vt:lpstr>
      <vt:lpstr>Презентация PowerPoint</vt:lpstr>
      <vt:lpstr>  ВИЧ-инфекция – это вирусное заболевание, имеющее особенности течения и специфические способы передачи от человека к человеку.  СПИД –  последняя стадия данного заболевания </vt:lpstr>
      <vt:lpstr>   Особенности заболевания  ВИЧ-инфекция</vt:lpstr>
      <vt:lpstr>Презентация PowerPoint</vt:lpstr>
      <vt:lpstr>Заболеваемость населения ВИЧ-инфекцией   (на 100 тыс. населения) в ХМАО – Югре  за период 2009-2019 годы</vt:lpstr>
      <vt:lpstr> Возрастная структура ВИЧ-инфицированных (в % от общего числа ВИЧ-инфицированных)  за период 2009-2019 годы</vt:lpstr>
      <vt:lpstr>Половая структура ВИЧ-инфицированных (в %)                                    за период 2009-2019 годы</vt:lpstr>
      <vt:lpstr>   Пути передачи ВИЧ-инфекции</vt:lpstr>
      <vt:lpstr>Структура путей передачи ВИЧ-инфекции (в %) за период 2009-2019 годы</vt:lpstr>
      <vt:lpstr>Почему важно вовремя выявить заболевание и лечить?</vt:lpstr>
      <vt:lpstr>Анализ на ВИЧ для граждан Российской Федерации проводится БЕСПЛАТНО! По желанию обследуемого – АНОНИМНО! </vt:lpstr>
      <vt:lpstr>Отрицательный результат – антител к вирусу       НЕ обнаружено  Положительный результат – антитела к вирусу ОБНАРУЖЕНЫ</vt:lpstr>
      <vt:lpstr>Можно ли вылечить ВИЧ/СПИД?</vt:lpstr>
      <vt:lpstr>Динамика социального статуса  ВИЧ-инфицированных (в %)  </vt:lpstr>
      <vt:lpstr>Актуальность профилактической работы  по ВИЧ/СПИД</vt:lpstr>
      <vt:lpstr>  МОТ призывает незамедлительно предпринять шаги к обеспечению лечения всем, кому оно необходимо, активизации тестирования и профилактики ВИЧ/СПИДа  и созданию работникам условий для здоровой и продуктивной жизни,  борьбе с дискриминацией и стигматизацией людей,  живущих с ВИЧ и обеспечению их прав. </vt:lpstr>
      <vt:lpstr>Профилактика ВИЧ/СПИД в трудовых коллективах на рабочих местах</vt:lpstr>
      <vt:lpstr>Правовые аспекты</vt:lpstr>
      <vt:lpstr>Правовые аспекты</vt:lpstr>
      <vt:lpstr>Презентация PowerPoint</vt:lpstr>
      <vt:lpstr>Презентация PowerPoint</vt:lpstr>
      <vt:lpstr>Как снизить риск инфицирования ВИЧ?</vt:lpstr>
      <vt:lpstr>Презентация PowerPoint</vt:lpstr>
      <vt:lpstr>ПОЛЕЗНАЯ ИНФОРМАЦИЯ</vt:lpstr>
      <vt:lpstr>Презентация PowerPoint</vt:lpstr>
      <vt:lpstr>Номера ответов для самопроверки </vt:lpstr>
      <vt:lpstr>Благодарим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#СТОПВИЧ/СПИД </dc:title>
  <dc:creator>Марина Борисовна Морозова</dc:creator>
  <cp:lastModifiedBy>Марина Борисовна Морозова</cp:lastModifiedBy>
  <cp:revision>144</cp:revision>
  <cp:lastPrinted>2020-10-23T10:06:22Z</cp:lastPrinted>
  <dcterms:created xsi:type="dcterms:W3CDTF">2019-05-16T11:13:34Z</dcterms:created>
  <dcterms:modified xsi:type="dcterms:W3CDTF">2020-11-05T11:39:56Z</dcterms:modified>
</cp:coreProperties>
</file>